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Proxima Nova"/>
      <p:regular r:id="rId66"/>
      <p:bold r:id="rId67"/>
      <p:italic r:id="rId68"/>
      <p:boldItalic r:id="rId69"/>
    </p:embeddedFont>
    <p:embeddedFont>
      <p:font typeface="Rubik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528D9F-0713-4F90-BEBD-BC6B3679E329}">
  <a:tblStyle styleId="{82528D9F-0713-4F90-BEBD-BC6B3679E32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ubik-boldItalic.fntdata"/><Relationship Id="rId72" Type="http://schemas.openxmlformats.org/officeDocument/2006/relationships/font" Target="fonts/Rubik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ubik-bold.fntdata"/><Relationship Id="rId70" Type="http://schemas.openxmlformats.org/officeDocument/2006/relationships/font" Target="fonts/Rubik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ProximaNova-italic.fntdata"/><Relationship Id="rId23" Type="http://schemas.openxmlformats.org/officeDocument/2006/relationships/slide" Target="slides/slide17.xml"/><Relationship Id="rId67" Type="http://schemas.openxmlformats.org/officeDocument/2006/relationships/font" Target="fonts/ProximaNova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roximaNov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f9e33b8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27f9e33b8b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5" name="Google Shape;48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6" name="Google Shape;53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0c67212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f0c67212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7" name="Google Shape;55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7" name="Google Shape;62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2" name="Google Shape;65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6" name="Google Shape;68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4" name="Google Shape;70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5" name="Google Shape;72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4" name="Google Shape;73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4" name="Google Shape;744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3" name="Google Shape;75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3" name="Google Shape;783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1" name="Google Shape;81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0" name="Google Shape;82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3" name="Google Shape;85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2" name="Google Shape;86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3" name="Google Shape;873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7" name="Google Shape;89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7" name="Google Shape;90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0" name="Google Shape;94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4" name="Google Shape;95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4" name="Google Shape;964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4" name="Google Shape;974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2" name="Google Shape;98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f9e33b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27f9e33b8b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Machine Learning PPT">
  <p:cSld name="© Templateswise.com - Machine Learning PP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4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13"/>
          <p:cNvSpPr txBox="1"/>
          <p:nvPr>
            <p:ph type="title"/>
          </p:nvPr>
        </p:nvSpPr>
        <p:spPr>
          <a:xfrm>
            <a:off x="4860032" y="1779662"/>
            <a:ext cx="3848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5024120" y="2427734"/>
            <a:ext cx="3672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3" name="Google Shape;63;p13"/>
          <p:cNvGrpSpPr/>
          <p:nvPr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64" name="Google Shape;64;p13"/>
            <p:cNvSpPr/>
            <p:nvPr/>
          </p:nvSpPr>
          <p:spPr>
            <a:xfrm>
              <a:off x="6958036" y="2967073"/>
              <a:ext cx="808040" cy="808047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075512" y="3165513"/>
              <a:ext cx="574676" cy="360367"/>
            </a:xfrm>
            <a:custGeom>
              <a:rect b="b" l="l" r="r" t="t"/>
              <a:pathLst>
                <a:path extrusionOk="0" h="454" w="726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3"/>
          <p:cNvGrpSpPr/>
          <p:nvPr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67" name="Google Shape;67;p13"/>
            <p:cNvSpPr/>
            <p:nvPr/>
          </p:nvSpPr>
          <p:spPr>
            <a:xfrm>
              <a:off x="5967433" y="2967073"/>
              <a:ext cx="808040" cy="808047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191271" y="3189326"/>
              <a:ext cx="360365" cy="363541"/>
            </a:xfrm>
            <a:custGeom>
              <a:rect b="b" l="l" r="r" t="t"/>
              <a:pathLst>
                <a:path extrusionOk="0" h="456" w="455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226196" y="3103600"/>
              <a:ext cx="17463" cy="74613"/>
            </a:xfrm>
            <a:custGeom>
              <a:rect b="b" l="l" r="r" t="t"/>
              <a:pathLst>
                <a:path extrusionOk="0" h="93" w="22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6256359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286521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316684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346847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377009" y="310360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6408759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6438922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499247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469085" y="310360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499247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6469085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438922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408759" y="3563980"/>
              <a:ext cx="17463" cy="74613"/>
            </a:xfrm>
            <a:custGeom>
              <a:rect b="b" l="l" r="r" t="t"/>
              <a:pathLst>
                <a:path extrusionOk="0" h="93" w="21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77009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346847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316684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6286521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6226196" y="3563980"/>
              <a:ext cx="17463" cy="74613"/>
            </a:xfrm>
            <a:custGeom>
              <a:rect b="b" l="l" r="r" t="t"/>
              <a:pathLst>
                <a:path extrusionOk="0" h="93" w="22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6256359" y="3563980"/>
              <a:ext cx="19050" cy="74613"/>
            </a:xfrm>
            <a:custGeom>
              <a:rect b="b" l="l" r="r" t="t"/>
              <a:pathLst>
                <a:path extrusionOk="0" h="93" w="2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103958" y="349889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103958" y="3468729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03958" y="3438566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103958" y="3408403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103958" y="3378241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103958" y="3348078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03958" y="3317915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103958" y="3287752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103958" y="3225839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103958" y="325600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6564335" y="3225839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6564335" y="325600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564335" y="3287752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64335" y="3317915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564335" y="3348078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6564335" y="3378241"/>
              <a:ext cx="74613" cy="15875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6564335" y="3408403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564335" y="3438566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564335" y="3498892"/>
              <a:ext cx="74613" cy="17463"/>
            </a:xfrm>
            <a:custGeom>
              <a:rect b="b" l="l" r="r" t="t"/>
              <a:pathLst>
                <a:path extrusionOk="0" h="23" w="95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564335" y="3468729"/>
              <a:ext cx="74613" cy="17463"/>
            </a:xfrm>
            <a:custGeom>
              <a:rect b="b" l="l" r="r" t="t"/>
              <a:pathLst>
                <a:path extrusionOk="0" h="22" w="95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3"/>
          <p:cNvGrpSpPr/>
          <p:nvPr/>
        </p:nvGrpSpPr>
        <p:grpSpPr>
          <a:xfrm>
            <a:off x="4978417" y="2967073"/>
            <a:ext cx="808040" cy="808048"/>
            <a:chOff x="4978417" y="2967073"/>
            <a:chExt cx="808040" cy="808048"/>
          </a:xfrm>
        </p:grpSpPr>
        <p:sp>
          <p:nvSpPr>
            <p:cNvPr id="110" name="Google Shape;110;p13"/>
            <p:cNvSpPr/>
            <p:nvPr/>
          </p:nvSpPr>
          <p:spPr>
            <a:xfrm>
              <a:off x="4978417" y="2967073"/>
              <a:ext cx="808040" cy="808048"/>
            </a:xfrm>
            <a:custGeom>
              <a:rect b="b" l="l" r="r" t="t"/>
              <a:pathLst>
                <a:path extrusionOk="0" h="1018" w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221305" y="3097250"/>
              <a:ext cx="325439" cy="428630"/>
            </a:xfrm>
            <a:custGeom>
              <a:rect b="b" l="l" r="r" t="t"/>
              <a:pathLst>
                <a:path extrusionOk="0" h="539" w="40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316556" y="3541755"/>
              <a:ext cx="134938" cy="28575"/>
            </a:xfrm>
            <a:custGeom>
              <a:rect b="b" l="l" r="r" t="t"/>
              <a:pathLst>
                <a:path extrusionOk="0" h="36" w="171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329256" y="3579856"/>
              <a:ext cx="107950" cy="28575"/>
            </a:xfrm>
            <a:custGeom>
              <a:rect b="b" l="l" r="r" t="t"/>
              <a:pathLst>
                <a:path extrusionOk="0" h="35" w="136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343543" y="3617956"/>
              <a:ext cx="80963" cy="28575"/>
            </a:xfrm>
            <a:custGeom>
              <a:rect b="b" l="l" r="r" t="t"/>
              <a:pathLst>
                <a:path extrusionOk="0" h="36" w="102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260993" y="3143288"/>
              <a:ext cx="100013" cy="133352"/>
            </a:xfrm>
            <a:custGeom>
              <a:rect b="b" l="l" r="r" t="t"/>
              <a:pathLst>
                <a:path extrusionOk="0" h="167" w="126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uoft-csc413.github.io/2023/assets/slides/Lec04.pdf" TargetMode="External"/><Relationship Id="rId5" Type="http://schemas.openxmlformats.org/officeDocument/2006/relationships/hyperlink" Target="https://introtodeeplearning.com/slides/6S191_MIT_DeepLearning_L3.pdf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gif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6" Type="http://schemas.openxmlformats.org/officeDocument/2006/relationships/hyperlink" Target="https://towardsdatascience.com/intuitively-understanding-convolutions-for-deep-learning-1f6f42faee1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eneric-github-user.github.io/Image-Convolution-Playground/src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7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5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4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64.png"/><Relationship Id="rId5" Type="http://schemas.openxmlformats.org/officeDocument/2006/relationships/hyperlink" Target="https://paperswithcode.com/sota/image-classification-on-imagene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Relationship Id="rId4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65.png"/><Relationship Id="rId5" Type="http://schemas.openxmlformats.org/officeDocument/2006/relationships/image" Target="../media/image53.png"/><Relationship Id="rId6" Type="http://schemas.openxmlformats.org/officeDocument/2006/relationships/image" Target="../media/image71.png"/><Relationship Id="rId7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3.png"/><Relationship Id="rId4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72.png"/><Relationship Id="rId5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5750850" y="1504950"/>
            <a:ext cx="337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یادگیری ماشین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6187900" y="2362200"/>
            <a:ext cx="2732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وحید زهتاب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688" y="4054875"/>
            <a:ext cx="2328373" cy="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1566600" y="3799450"/>
            <a:ext cx="2732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595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با اقتباس از: </a:t>
            </a:r>
            <a:endParaRPr sz="1800">
              <a:solidFill>
                <a:srgbClr val="9595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340675" y="4251850"/>
            <a:ext cx="40536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525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 Ba et al., Lecture 4 - CSC2516 - 2023</a:t>
            </a:r>
            <a:endParaRPr sz="1800">
              <a:solidFill>
                <a:srgbClr val="9595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FF525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 MIT 6S191 - Lecture 3 - 2024</a:t>
            </a:r>
            <a:endParaRPr sz="1800">
              <a:solidFill>
                <a:srgbClr val="9595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Convolution Filter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50" y="3371138"/>
            <a:ext cx="7715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925" y="3408775"/>
            <a:ext cx="7810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988" y="3494500"/>
            <a:ext cx="200025" cy="12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3"/>
          <p:cNvCxnSpPr/>
          <p:nvPr/>
        </p:nvCxnSpPr>
        <p:spPr>
          <a:xfrm>
            <a:off x="6217250" y="3518775"/>
            <a:ext cx="54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3"/>
          <p:cNvCxnSpPr/>
          <p:nvPr/>
        </p:nvCxnSpPr>
        <p:spPr>
          <a:xfrm rot="10800000">
            <a:off x="2366875" y="3554750"/>
            <a:ext cx="5757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3"/>
          <p:cNvSpPr txBox="1"/>
          <p:nvPr/>
        </p:nvSpPr>
        <p:spPr>
          <a:xfrm>
            <a:off x="6419275" y="3239825"/>
            <a:ext cx="21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خروجی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559950" y="3287925"/>
            <a:ext cx="216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تصویر ورودی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17" name="Google Shape;217;p23"/>
          <p:cNvCxnSpPr/>
          <p:nvPr/>
        </p:nvCxnSpPr>
        <p:spPr>
          <a:xfrm>
            <a:off x="4591250" y="377537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3"/>
          <p:cNvSpPr txBox="1"/>
          <p:nvPr/>
        </p:nvSpPr>
        <p:spPr>
          <a:xfrm>
            <a:off x="3359750" y="4201525"/>
            <a:ext cx="246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Filter Kernel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5888" y="1958400"/>
            <a:ext cx="637222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312" y="1154892"/>
            <a:ext cx="4605988" cy="26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Convolution Representation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311700" y="115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820" y="1594532"/>
            <a:ext cx="3372274" cy="205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3827713" y="4188925"/>
            <a:ext cx="4674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مطالعه‌ی بیشتر و توضیحات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فیلتر های پردازش تصویر سنتی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3827713" y="4188925"/>
            <a:ext cx="4674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مثال تعاملی : 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/>
              </a:rPr>
              <a:t>آشنایی با فیلترها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9140" y="1383600"/>
            <a:ext cx="938532" cy="95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3125" y="3045148"/>
            <a:ext cx="938532" cy="95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282" y="3697973"/>
            <a:ext cx="940756" cy="95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5444" y="2895487"/>
            <a:ext cx="940756" cy="95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2276049" y="1855453"/>
            <a:ext cx="150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تشخیص لبه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2951583" y="3171173"/>
            <a:ext cx="1000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sharpen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5803631" y="1855458"/>
            <a:ext cx="72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blur</a:t>
            </a: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5310973" y="2230021"/>
            <a:ext cx="3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 rot="5400000">
            <a:off x="4527029" y="3325120"/>
            <a:ext cx="3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49" name="Google Shape;249;p25"/>
          <p:cNvSpPr txBox="1"/>
          <p:nvPr/>
        </p:nvSpPr>
        <p:spPr>
          <a:xfrm rot="2063105">
            <a:off x="6581033" y="2623496"/>
            <a:ext cx="315537" cy="369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50" name="Google Shape;250;p25"/>
          <p:cNvSpPr txBox="1"/>
          <p:nvPr/>
        </p:nvSpPr>
        <p:spPr>
          <a:xfrm rot="8837456">
            <a:off x="2007190" y="2744376"/>
            <a:ext cx="315893" cy="369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4554618" y="2406561"/>
            <a:ext cx="3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3688276" y="2230037"/>
            <a:ext cx="3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7333" y="2336104"/>
            <a:ext cx="1000017" cy="62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8399" y="2753228"/>
            <a:ext cx="1000017" cy="62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03636" y="2230031"/>
            <a:ext cx="722153" cy="74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مشکل پردازش تصویر سنتی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 txBox="1"/>
          <p:nvPr>
            <p:ph idx="1" type="body"/>
          </p:nvPr>
        </p:nvSpPr>
        <p:spPr>
          <a:xfrm>
            <a:off x="2312994" y="1216471"/>
            <a:ext cx="6519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استخراج ویژگی (Feature) به صورت دستی</a:t>
            </a:r>
            <a:endParaRPr/>
          </a:p>
        </p:txBody>
      </p:sp>
      <p:grpSp>
        <p:nvGrpSpPr>
          <p:cNvPr id="264" name="Google Shape;264;p26"/>
          <p:cNvGrpSpPr/>
          <p:nvPr/>
        </p:nvGrpSpPr>
        <p:grpSpPr>
          <a:xfrm>
            <a:off x="1007438" y="1607719"/>
            <a:ext cx="7043633" cy="3095230"/>
            <a:chOff x="1007438" y="1607719"/>
            <a:chExt cx="7043633" cy="309523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07438" y="1607719"/>
              <a:ext cx="7043633" cy="3095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6"/>
            <p:cNvSpPr/>
            <p:nvPr/>
          </p:nvSpPr>
          <p:spPr>
            <a:xfrm>
              <a:off x="1698325" y="1942625"/>
              <a:ext cx="1213200" cy="461700"/>
            </a:xfrm>
            <a:prstGeom prst="rect">
              <a:avLst/>
            </a:prstGeom>
            <a:solidFill>
              <a:srgbClr val="3377C7"/>
            </a:solidFill>
            <a:ln cap="flat" cmpd="sng" w="9525">
              <a:solidFill>
                <a:srgbClr val="3377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67" name="Google Shape;267;p26"/>
            <p:cNvPicPr preferRelativeResize="0"/>
            <p:nvPr/>
          </p:nvPicPr>
          <p:blipFill rotWithShape="1">
            <a:blip r:embed="rId4">
              <a:alphaModFix/>
            </a:blip>
            <a:srcRect b="74167" l="8920" r="72326" t="9963"/>
            <a:stretch/>
          </p:blipFill>
          <p:spPr>
            <a:xfrm>
              <a:off x="1644475" y="1827050"/>
              <a:ext cx="1320901" cy="49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6"/>
            <p:cNvPicPr preferRelativeResize="0"/>
            <p:nvPr/>
          </p:nvPicPr>
          <p:blipFill rotWithShape="1">
            <a:blip r:embed="rId4">
              <a:alphaModFix/>
            </a:blip>
            <a:srcRect b="74167" l="8920" r="88984" t="9963"/>
            <a:stretch/>
          </p:blipFill>
          <p:spPr>
            <a:xfrm>
              <a:off x="1644475" y="2307850"/>
              <a:ext cx="1320901" cy="96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استخراج نمایشی از ویژگی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4" name="Google Shape;2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538" y="1284831"/>
            <a:ext cx="6572923" cy="295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2366681" y="4390698"/>
            <a:ext cx="44106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آیا میتوانیم این ویژگی ها را یاد بگیریم؟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استفاده از شبکه‌های عصبی چند لایه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175" y="1337525"/>
            <a:ext cx="4462214" cy="31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063" y="2343125"/>
            <a:ext cx="1759925" cy="109995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/>
        </p:nvSpPr>
        <p:spPr>
          <a:xfrm>
            <a:off x="760113" y="3400125"/>
            <a:ext cx="17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Image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980925" y="2066375"/>
            <a:ext cx="1318200" cy="1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6933450" y="2571750"/>
            <a:ext cx="1318200" cy="1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28"/>
          <p:cNvSpPr txBox="1"/>
          <p:nvPr/>
        </p:nvSpPr>
        <p:spPr>
          <a:xfrm>
            <a:off x="6712638" y="2662250"/>
            <a:ext cx="17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استفاده از شبکه‌های عصبی چند لایه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6" name="Google Shape;296;p29"/>
          <p:cNvSpPr txBox="1"/>
          <p:nvPr>
            <p:ph idx="1" type="body"/>
          </p:nvPr>
        </p:nvSpPr>
        <p:spPr>
          <a:xfrm>
            <a:off x="311713" y="1341400"/>
            <a:ext cx="85206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تصاویر دو بعدی به صورت یک بردار یک بعدی رفتار میشوند  (flatten)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روابط مکانی در نظر گرفته نمیشوند</a:t>
            </a:r>
            <a:endParaRPr/>
          </a:p>
        </p:txBody>
      </p:sp>
      <p:sp>
        <p:nvSpPr>
          <p:cNvPr id="297" name="Google Shape;2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13" y="2435500"/>
            <a:ext cx="4741978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نیازمندی های شبکه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311700" y="1733125"/>
            <a:ext cx="85206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شبکه‌های عصبی نسبت به شیفت متغیر هستند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شبکه‌هایی میخواهیم که نسبت به شیفت رفتار ثابتی داشته باشند</a:t>
            </a:r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7162800" y="1461250"/>
            <a:ext cx="20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 rotWithShape="1">
          <a:blip r:embed="rId4">
            <a:alphaModFix/>
          </a:blip>
          <a:srcRect b="0" l="30072" r="0" t="11461"/>
          <a:stretch/>
        </p:blipFill>
        <p:spPr>
          <a:xfrm>
            <a:off x="1651604" y="2743476"/>
            <a:ext cx="1933210" cy="163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5">
            <a:alphaModFix/>
          </a:blip>
          <a:srcRect b="17017" l="-28380" r="28380" t="-17018"/>
          <a:stretch/>
        </p:blipFill>
        <p:spPr>
          <a:xfrm>
            <a:off x="4850600" y="2467155"/>
            <a:ext cx="2765867" cy="1845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استفاده از اطلاعات مکانی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ایده وصل کردن پچ های ورودی به نورون های لایه های مخفی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کانولوشن؟</a:t>
            </a:r>
            <a:endParaRPr/>
          </a:p>
        </p:txBody>
      </p:sp>
      <p:sp>
        <p:nvSpPr>
          <p:cNvPr id="318" name="Google Shape;318;p31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50" y="2066375"/>
            <a:ext cx="7976975" cy="2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11733" l="14031" r="9891" t="10028"/>
          <a:stretch/>
        </p:blipFill>
        <p:spPr>
          <a:xfrm>
            <a:off x="1228446" y="3147264"/>
            <a:ext cx="1129865" cy="82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شبکه های عصبی پیچشی (CNN)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311700" y="1152475"/>
            <a:ext cx="852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بجای طراحی فیلترهای خاص به صورت محاسباتی و تحلیلی طراحی فیلتر را به شبکه‌های عصبی واگذار کنیم؟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/>
          <p:nvPr/>
        </p:nvSpPr>
        <p:spPr>
          <a:xfrm>
            <a:off x="3470969" y="2203356"/>
            <a:ext cx="858000" cy="2460000"/>
          </a:xfrm>
          <a:prstGeom prst="cube">
            <a:avLst>
              <a:gd fmla="val 72016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4248153" y="2474800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3931678" y="4332300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3470963" y="4640092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6" name="Google Shape;336;p32"/>
          <p:cNvCxnSpPr/>
          <p:nvPr/>
        </p:nvCxnSpPr>
        <p:spPr>
          <a:xfrm>
            <a:off x="4248138" y="2315669"/>
            <a:ext cx="1328100" cy="101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7" name="Google Shape;337;p32"/>
          <p:cNvSpPr txBox="1"/>
          <p:nvPr/>
        </p:nvSpPr>
        <p:spPr>
          <a:xfrm>
            <a:off x="5633470" y="2326958"/>
            <a:ext cx="143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32*32*3 تصویر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3476116" y="2675372"/>
            <a:ext cx="383400" cy="759600"/>
          </a:xfrm>
          <a:prstGeom prst="cube">
            <a:avLst>
              <a:gd fmla="val 36687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32"/>
          <p:cNvCxnSpPr>
            <a:stCxn id="338" idx="4"/>
          </p:cNvCxnSpPr>
          <p:nvPr/>
        </p:nvCxnSpPr>
        <p:spPr>
          <a:xfrm flipH="1" rot="10800000">
            <a:off x="3718858" y="2780801"/>
            <a:ext cx="1914600" cy="344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0" name="Google Shape;340;p32"/>
          <p:cNvSpPr txBox="1"/>
          <p:nvPr/>
        </p:nvSpPr>
        <p:spPr>
          <a:xfrm>
            <a:off x="5633470" y="2628686"/>
            <a:ext cx="141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5*5*3 filter (w)</a:t>
            </a:r>
            <a:endParaRPr/>
          </a:p>
        </p:txBody>
      </p:sp>
      <p:cxnSp>
        <p:nvCxnSpPr>
          <p:cNvPr id="341" name="Google Shape;341;p32"/>
          <p:cNvCxnSpPr>
            <a:endCxn id="342" idx="2"/>
          </p:cNvCxnSpPr>
          <p:nvPr/>
        </p:nvCxnSpPr>
        <p:spPr>
          <a:xfrm>
            <a:off x="3847651" y="2685841"/>
            <a:ext cx="1209600" cy="684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32"/>
          <p:cNvCxnSpPr>
            <a:endCxn id="342" idx="2"/>
          </p:cNvCxnSpPr>
          <p:nvPr/>
        </p:nvCxnSpPr>
        <p:spPr>
          <a:xfrm>
            <a:off x="3694951" y="2820241"/>
            <a:ext cx="1362300" cy="5499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2"/>
          <p:cNvCxnSpPr>
            <a:endCxn id="342" idx="2"/>
          </p:cNvCxnSpPr>
          <p:nvPr/>
        </p:nvCxnSpPr>
        <p:spPr>
          <a:xfrm flipH="1" rot="10800000">
            <a:off x="3724051" y="3370141"/>
            <a:ext cx="1333200" cy="59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32"/>
          <p:cNvCxnSpPr>
            <a:endCxn id="342" idx="2"/>
          </p:cNvCxnSpPr>
          <p:nvPr/>
        </p:nvCxnSpPr>
        <p:spPr>
          <a:xfrm>
            <a:off x="3864751" y="3285541"/>
            <a:ext cx="1192500" cy="84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32"/>
          <p:cNvSpPr/>
          <p:nvPr/>
        </p:nvSpPr>
        <p:spPr>
          <a:xfrm>
            <a:off x="5057251" y="3268291"/>
            <a:ext cx="219000" cy="2037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2"/>
          <p:cNvPicPr preferRelativeResize="0"/>
          <p:nvPr/>
        </p:nvPicPr>
        <p:blipFill rotWithShape="1">
          <a:blip r:embed="rId5">
            <a:alphaModFix/>
          </a:blip>
          <a:srcRect b="10544" l="13044" r="9689" t="6184"/>
          <a:stretch/>
        </p:blipFill>
        <p:spPr>
          <a:xfrm>
            <a:off x="1437370" y="2937832"/>
            <a:ext cx="1190292" cy="9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 rotWithShape="1">
          <a:blip r:embed="rId6">
            <a:alphaModFix/>
          </a:blip>
          <a:srcRect b="12769" l="12786" r="9365" t="6121"/>
          <a:stretch/>
        </p:blipFill>
        <p:spPr>
          <a:xfrm>
            <a:off x="1552415" y="2766521"/>
            <a:ext cx="1190291" cy="87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مباحث این جلسه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5"/>
          <p:cNvSpPr/>
          <p:nvPr/>
        </p:nvSpPr>
        <p:spPr>
          <a:xfrm>
            <a:off x="1358140" y="14441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بینایی ماشین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1358140" y="25895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شبکه‌های عصبی پیچشی (CNN)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3140200" y="31622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بررسی مدل‌های مختلف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3140200" y="2016825"/>
            <a:ext cx="48072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محدودیت‌های شبکه‌‌های عصبی</a:t>
            </a:r>
            <a:endParaRPr b="1" i="0" sz="18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ساخت فیلتر توسط مدل</a:t>
            </a:r>
            <a:endParaRPr/>
          </a:p>
        </p:txBody>
      </p:sp>
      <p:sp>
        <p:nvSpPr>
          <p:cNvPr id="353" name="Google Shape;3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1277962" y="1771783"/>
            <a:ext cx="858000" cy="2460000"/>
          </a:xfrm>
          <a:prstGeom prst="cube">
            <a:avLst>
              <a:gd fmla="val 72016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 txBox="1"/>
          <p:nvPr/>
        </p:nvSpPr>
        <p:spPr>
          <a:xfrm>
            <a:off x="2135948" y="2043225"/>
            <a:ext cx="5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7" name="Google Shape;357;p33"/>
          <p:cNvSpPr txBox="1"/>
          <p:nvPr/>
        </p:nvSpPr>
        <p:spPr>
          <a:xfrm>
            <a:off x="1752498" y="3911500"/>
            <a:ext cx="5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1277956" y="420426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1635534" y="2530603"/>
            <a:ext cx="383400" cy="759600"/>
          </a:xfrm>
          <a:prstGeom prst="cube">
            <a:avLst>
              <a:gd fmla="val 36687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Google Shape;360;p33"/>
          <p:cNvCxnSpPr>
            <a:endCxn id="361" idx="2"/>
          </p:cNvCxnSpPr>
          <p:nvPr/>
        </p:nvCxnSpPr>
        <p:spPr>
          <a:xfrm>
            <a:off x="2007069" y="2541072"/>
            <a:ext cx="1209600" cy="684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2" name="Google Shape;362;p33"/>
          <p:cNvCxnSpPr>
            <a:endCxn id="361" idx="2"/>
          </p:cNvCxnSpPr>
          <p:nvPr/>
        </p:nvCxnSpPr>
        <p:spPr>
          <a:xfrm>
            <a:off x="1854369" y="2675472"/>
            <a:ext cx="1362300" cy="5499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3" name="Google Shape;363;p33"/>
          <p:cNvCxnSpPr>
            <a:endCxn id="361" idx="2"/>
          </p:cNvCxnSpPr>
          <p:nvPr/>
        </p:nvCxnSpPr>
        <p:spPr>
          <a:xfrm flipH="1" rot="10800000">
            <a:off x="1883469" y="3225372"/>
            <a:ext cx="1333200" cy="59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33"/>
          <p:cNvCxnSpPr>
            <a:endCxn id="361" idx="2"/>
          </p:cNvCxnSpPr>
          <p:nvPr/>
        </p:nvCxnSpPr>
        <p:spPr>
          <a:xfrm>
            <a:off x="2024169" y="3140772"/>
            <a:ext cx="1192500" cy="84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1" name="Google Shape;361;p33"/>
          <p:cNvSpPr/>
          <p:nvPr/>
        </p:nvSpPr>
        <p:spPr>
          <a:xfrm>
            <a:off x="3216669" y="3123522"/>
            <a:ext cx="219000" cy="2037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3"/>
          <p:cNvCxnSpPr/>
          <p:nvPr/>
        </p:nvCxnSpPr>
        <p:spPr>
          <a:xfrm>
            <a:off x="2793020" y="2805775"/>
            <a:ext cx="37251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6" name="Google Shape;366;p33"/>
          <p:cNvSpPr/>
          <p:nvPr/>
        </p:nvSpPr>
        <p:spPr>
          <a:xfrm>
            <a:off x="6705450" y="1680457"/>
            <a:ext cx="858000" cy="2460000"/>
          </a:xfrm>
          <a:prstGeom prst="cube">
            <a:avLst>
              <a:gd fmla="val 93110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7480627" y="2043225"/>
            <a:ext cx="50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7101748" y="3603700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6598099" y="4204286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استفاده از فیلتر های متنوع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7" name="Google Shape;37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/>
          <p:nvPr/>
        </p:nvSpPr>
        <p:spPr>
          <a:xfrm>
            <a:off x="1277962" y="1785308"/>
            <a:ext cx="858000" cy="2460000"/>
          </a:xfrm>
          <a:prstGeom prst="cube">
            <a:avLst>
              <a:gd fmla="val 72016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2135948" y="20484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1738648" y="3914250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1277956" y="4204269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1635534" y="2544128"/>
            <a:ext cx="383400" cy="759600"/>
          </a:xfrm>
          <a:prstGeom prst="cube">
            <a:avLst>
              <a:gd fmla="val 36687" name="adj"/>
            </a:avLst>
          </a:prstGeom>
          <a:solidFill>
            <a:srgbClr val="38785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34"/>
          <p:cNvCxnSpPr>
            <a:endCxn id="384" idx="2"/>
          </p:cNvCxnSpPr>
          <p:nvPr/>
        </p:nvCxnSpPr>
        <p:spPr>
          <a:xfrm>
            <a:off x="2007069" y="2554597"/>
            <a:ext cx="1209600" cy="684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34"/>
          <p:cNvCxnSpPr>
            <a:endCxn id="384" idx="2"/>
          </p:cNvCxnSpPr>
          <p:nvPr/>
        </p:nvCxnSpPr>
        <p:spPr>
          <a:xfrm>
            <a:off x="1854369" y="2688997"/>
            <a:ext cx="1362300" cy="5499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" name="Google Shape;386;p34"/>
          <p:cNvCxnSpPr>
            <a:endCxn id="384" idx="2"/>
          </p:cNvCxnSpPr>
          <p:nvPr/>
        </p:nvCxnSpPr>
        <p:spPr>
          <a:xfrm flipH="1" rot="10800000">
            <a:off x="1883469" y="3238897"/>
            <a:ext cx="1333200" cy="59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" name="Google Shape;387;p34"/>
          <p:cNvCxnSpPr>
            <a:endCxn id="384" idx="2"/>
          </p:cNvCxnSpPr>
          <p:nvPr/>
        </p:nvCxnSpPr>
        <p:spPr>
          <a:xfrm>
            <a:off x="2024169" y="3154297"/>
            <a:ext cx="1192500" cy="846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34"/>
          <p:cNvSpPr/>
          <p:nvPr/>
        </p:nvSpPr>
        <p:spPr>
          <a:xfrm>
            <a:off x="3216669" y="3137047"/>
            <a:ext cx="219000" cy="203700"/>
          </a:xfrm>
          <a:prstGeom prst="ellipse">
            <a:avLst/>
          </a:prstGeom>
          <a:solidFill>
            <a:schemeClr val="accent2"/>
          </a:solidFill>
          <a:ln cap="flat" cmpd="sng" w="25400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4"/>
          <p:cNvCxnSpPr/>
          <p:nvPr/>
        </p:nvCxnSpPr>
        <p:spPr>
          <a:xfrm>
            <a:off x="2793020" y="2819300"/>
            <a:ext cx="37251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9" name="Google Shape;389;p34"/>
          <p:cNvSpPr/>
          <p:nvPr/>
        </p:nvSpPr>
        <p:spPr>
          <a:xfrm>
            <a:off x="6705450" y="1693982"/>
            <a:ext cx="858000" cy="2460000"/>
          </a:xfrm>
          <a:prstGeom prst="cube">
            <a:avLst>
              <a:gd fmla="val 93110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7482629" y="2048450"/>
            <a:ext cx="64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1" name="Google Shape;391;p34"/>
          <p:cNvSpPr txBox="1"/>
          <p:nvPr/>
        </p:nvSpPr>
        <p:spPr>
          <a:xfrm>
            <a:off x="7099172" y="3617225"/>
            <a:ext cx="59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2" name="Google Shape;392;p34"/>
          <p:cNvSpPr txBox="1"/>
          <p:nvPr/>
        </p:nvSpPr>
        <p:spPr>
          <a:xfrm>
            <a:off x="6582749" y="4204286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7027528" y="1693919"/>
            <a:ext cx="858000" cy="2460000"/>
          </a:xfrm>
          <a:prstGeom prst="cube">
            <a:avLst>
              <a:gd fmla="val 93110" name="adj"/>
            </a:avLst>
          </a:prstGeom>
          <a:solidFill>
            <a:srgbClr val="387856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یک لایه شبکه عصبی پیچشی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1" name="Google Shape;4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5"/>
          <p:cNvSpPr/>
          <p:nvPr/>
        </p:nvSpPr>
        <p:spPr>
          <a:xfrm>
            <a:off x="858862" y="1621758"/>
            <a:ext cx="858000" cy="2460000"/>
          </a:xfrm>
          <a:prstGeom prst="cube">
            <a:avLst>
              <a:gd fmla="val 72016" name="adj"/>
            </a:avLst>
          </a:prstGeom>
          <a:solidFill>
            <a:srgbClr val="00206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1716849" y="1904925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1330724" y="3780425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858856" y="4135194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4332710" y="1716260"/>
            <a:ext cx="630900" cy="1990500"/>
          </a:xfrm>
          <a:prstGeom prst="cube">
            <a:avLst>
              <a:gd fmla="val 93110" name="adj"/>
            </a:avLst>
          </a:prstGeom>
          <a:solidFill>
            <a:srgbClr val="8597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1422250" y="2846250"/>
            <a:ext cx="9309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35"/>
          <p:cNvSpPr/>
          <p:nvPr/>
        </p:nvSpPr>
        <p:spPr>
          <a:xfrm>
            <a:off x="2365225" y="2570300"/>
            <a:ext cx="1038300" cy="5142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2628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 layer</a:t>
            </a:r>
            <a:endParaRPr/>
          </a:p>
        </p:txBody>
      </p:sp>
      <p:sp>
        <p:nvSpPr>
          <p:cNvPr id="409" name="Google Shape;409;p35"/>
          <p:cNvSpPr txBox="1"/>
          <p:nvPr/>
        </p:nvSpPr>
        <p:spPr>
          <a:xfrm>
            <a:off x="1792434" y="4280581"/>
            <a:ext cx="151493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لایه کانولوشن با 6 فیلتر با سایز 3*5*5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0" name="Google Shape;410;p35"/>
          <p:cNvCxnSpPr>
            <a:stCxn id="408" idx="3"/>
          </p:cNvCxnSpPr>
          <p:nvPr/>
        </p:nvCxnSpPr>
        <p:spPr>
          <a:xfrm>
            <a:off x="3403525" y="2827400"/>
            <a:ext cx="9429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1" name="Google Shape;411;p35"/>
          <p:cNvSpPr/>
          <p:nvPr/>
        </p:nvSpPr>
        <p:spPr>
          <a:xfrm>
            <a:off x="4477293" y="1716259"/>
            <a:ext cx="630900" cy="1990500"/>
          </a:xfrm>
          <a:prstGeom prst="cube">
            <a:avLst>
              <a:gd fmla="val 93110" name="adj"/>
            </a:avLst>
          </a:prstGeom>
          <a:solidFill>
            <a:srgbClr val="387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4631060" y="1709908"/>
            <a:ext cx="630900" cy="1990500"/>
          </a:xfrm>
          <a:prstGeom prst="cube">
            <a:avLst>
              <a:gd fmla="val 93110" name="adj"/>
            </a:avLst>
          </a:prstGeom>
          <a:solidFill>
            <a:srgbClr val="8DCA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771790" y="1703557"/>
            <a:ext cx="630900" cy="1990500"/>
          </a:xfrm>
          <a:prstGeom prst="cube">
            <a:avLst>
              <a:gd fmla="val 93110" name="adj"/>
            </a:avLst>
          </a:prstGeom>
          <a:solidFill>
            <a:srgbClr val="F3CB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4933710" y="1716259"/>
            <a:ext cx="630900" cy="1990500"/>
          </a:xfrm>
          <a:prstGeom prst="cube">
            <a:avLst>
              <a:gd fmla="val 93110" name="adj"/>
            </a:avLst>
          </a:prstGeom>
          <a:solidFill>
            <a:srgbClr val="A7AA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5103670" y="1697206"/>
            <a:ext cx="630900" cy="1990500"/>
          </a:xfrm>
          <a:prstGeom prst="cube">
            <a:avLst>
              <a:gd fmla="val 93110" name="adj"/>
            </a:avLst>
          </a:prstGeom>
          <a:solidFill>
            <a:srgbClr val="D185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3730307" y="3842707"/>
            <a:ext cx="161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با روی هم گذاشتن خروجی ها یک تصویر 28*28*6 خواهیم داشت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417" name="Google Shape;417;p35"/>
          <p:cNvCxnSpPr/>
          <p:nvPr/>
        </p:nvCxnSpPr>
        <p:spPr>
          <a:xfrm flipH="1" rot="10800000">
            <a:off x="5576305" y="2801115"/>
            <a:ext cx="1010100" cy="99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8" name="Google Shape;418;p35"/>
          <p:cNvSpPr/>
          <p:nvPr/>
        </p:nvSpPr>
        <p:spPr>
          <a:xfrm>
            <a:off x="6597892" y="1676825"/>
            <a:ext cx="1308300" cy="1971900"/>
          </a:xfrm>
          <a:prstGeom prst="cube">
            <a:avLst>
              <a:gd fmla="val 43300" name="adj"/>
            </a:avLst>
          </a:prstGeom>
          <a:solidFill>
            <a:srgbClr val="8597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 txBox="1"/>
          <p:nvPr/>
        </p:nvSpPr>
        <p:spPr>
          <a:xfrm>
            <a:off x="6820742" y="3638181"/>
            <a:ext cx="2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6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7901697" y="1904925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7595702" y="3361075"/>
            <a:ext cx="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28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2257505" y="3167316"/>
            <a:ext cx="298800" cy="933600"/>
          </a:xfrm>
          <a:prstGeom prst="cube">
            <a:avLst>
              <a:gd fmla="val 93110" name="adj"/>
            </a:avLst>
          </a:prstGeom>
          <a:solidFill>
            <a:srgbClr val="8597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2402088" y="3167315"/>
            <a:ext cx="298800" cy="933600"/>
          </a:xfrm>
          <a:prstGeom prst="cube">
            <a:avLst>
              <a:gd fmla="val 93110" name="adj"/>
            </a:avLst>
          </a:prstGeom>
          <a:solidFill>
            <a:srgbClr val="387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2555855" y="3160964"/>
            <a:ext cx="298800" cy="933600"/>
          </a:xfrm>
          <a:prstGeom prst="cube">
            <a:avLst>
              <a:gd fmla="val 93110" name="adj"/>
            </a:avLst>
          </a:prstGeom>
          <a:solidFill>
            <a:srgbClr val="8DCAA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2696585" y="3154613"/>
            <a:ext cx="298800" cy="933600"/>
          </a:xfrm>
          <a:prstGeom prst="cube">
            <a:avLst>
              <a:gd fmla="val 93110" name="adj"/>
            </a:avLst>
          </a:prstGeom>
          <a:solidFill>
            <a:srgbClr val="F3CB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2858505" y="3167315"/>
            <a:ext cx="298800" cy="933600"/>
          </a:xfrm>
          <a:prstGeom prst="cube">
            <a:avLst>
              <a:gd fmla="val 93110" name="adj"/>
            </a:avLst>
          </a:prstGeom>
          <a:solidFill>
            <a:srgbClr val="A7AA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3028465" y="3148262"/>
            <a:ext cx="298800" cy="933600"/>
          </a:xfrm>
          <a:prstGeom prst="cube">
            <a:avLst>
              <a:gd fmla="val 93110" name="adj"/>
            </a:avLst>
          </a:prstGeom>
          <a:solidFill>
            <a:srgbClr val="D1851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2435208" y="2242885"/>
            <a:ext cx="153900" cy="156000"/>
          </a:xfrm>
          <a:prstGeom prst="rect">
            <a:avLst/>
          </a:prstGeom>
          <a:solidFill>
            <a:srgbClr val="6A7B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2586532" y="2242885"/>
            <a:ext cx="153900" cy="156000"/>
          </a:xfrm>
          <a:prstGeom prst="rect">
            <a:avLst/>
          </a:prstGeom>
          <a:solidFill>
            <a:srgbClr val="2D61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2729165" y="2242885"/>
            <a:ext cx="153900" cy="156000"/>
          </a:xfrm>
          <a:prstGeom prst="rect">
            <a:avLst/>
          </a:prstGeom>
          <a:solidFill>
            <a:srgbClr val="73A3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2878401" y="2242885"/>
            <a:ext cx="153900" cy="156000"/>
          </a:xfrm>
          <a:prstGeom prst="rect">
            <a:avLst/>
          </a:prstGeom>
          <a:solidFill>
            <a:srgbClr val="C3A4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3031519" y="2249235"/>
            <a:ext cx="153900" cy="156000"/>
          </a:xfrm>
          <a:prstGeom prst="rect">
            <a:avLst/>
          </a:prstGeom>
          <a:solidFill>
            <a:srgbClr val="8789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3176873" y="2249235"/>
            <a:ext cx="153900" cy="156000"/>
          </a:xfrm>
          <a:prstGeom prst="rect">
            <a:avLst/>
          </a:prstGeom>
          <a:solidFill>
            <a:srgbClr val="A86C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2031725" y="1796797"/>
            <a:ext cx="1564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بردار 6 بعدی به عنوان بایاس</a:t>
            </a:r>
            <a:endParaRPr b="0" i="0" sz="11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یک شبکه عصبی پیچشی ساده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0" name="Google Shape;440;p36"/>
          <p:cNvSpPr txBox="1"/>
          <p:nvPr>
            <p:ph idx="1" type="body"/>
          </p:nvPr>
        </p:nvSpPr>
        <p:spPr>
          <a:xfrm>
            <a:off x="311700" y="1400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 متشکل از چند لایه کانولوشن که مابین آنها از توابع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اکتیویشن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 استفاده میشود.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3" name="Google Shape;4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6"/>
          <p:cNvGrpSpPr/>
          <p:nvPr/>
        </p:nvGrpSpPr>
        <p:grpSpPr>
          <a:xfrm>
            <a:off x="1643227" y="2249919"/>
            <a:ext cx="5857537" cy="1879316"/>
            <a:chOff x="891223" y="2066375"/>
            <a:chExt cx="8577445" cy="2881061"/>
          </a:xfrm>
        </p:grpSpPr>
        <p:sp>
          <p:nvSpPr>
            <p:cNvPr id="445" name="Google Shape;445;p36"/>
            <p:cNvSpPr/>
            <p:nvPr/>
          </p:nvSpPr>
          <p:spPr>
            <a:xfrm>
              <a:off x="950379" y="2066375"/>
              <a:ext cx="857957" cy="2459861"/>
            </a:xfrm>
            <a:prstGeom prst="cube">
              <a:avLst>
                <a:gd fmla="val 72016" name="adj"/>
              </a:avLst>
            </a:prstGeom>
            <a:solidFill>
              <a:srgbClr val="00206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6"/>
            <p:cNvSpPr txBox="1"/>
            <p:nvPr/>
          </p:nvSpPr>
          <p:spPr>
            <a:xfrm>
              <a:off x="1727544" y="2337809"/>
              <a:ext cx="803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32</a:t>
              </a:r>
              <a:endParaRPr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47" name="Google Shape;447;p36"/>
            <p:cNvSpPr txBox="1"/>
            <p:nvPr/>
          </p:nvSpPr>
          <p:spPr>
            <a:xfrm>
              <a:off x="1411031" y="4195313"/>
              <a:ext cx="67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32</a:t>
              </a:r>
              <a:endParaRPr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48" name="Google Shape;448;p36"/>
            <p:cNvSpPr txBox="1"/>
            <p:nvPr/>
          </p:nvSpPr>
          <p:spPr>
            <a:xfrm>
              <a:off x="891223" y="4475536"/>
              <a:ext cx="28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3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449" name="Google Shape;449;p36"/>
            <p:cNvCxnSpPr/>
            <p:nvPr/>
          </p:nvCxnSpPr>
          <p:spPr>
            <a:xfrm>
              <a:off x="1513767" y="3290867"/>
              <a:ext cx="930981" cy="0"/>
            </a:xfrm>
            <a:prstGeom prst="straightConnector1">
              <a:avLst/>
            </a:prstGeom>
            <a:noFill/>
            <a:ln cap="flat" cmpd="sng" w="9525">
              <a:solidFill>
                <a:srgbClr val="3234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50" name="Google Shape;450;p36"/>
            <p:cNvSpPr/>
            <p:nvPr/>
          </p:nvSpPr>
          <p:spPr>
            <a:xfrm>
              <a:off x="2456742" y="3014917"/>
              <a:ext cx="734133" cy="514075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628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50" u="none" cap="none" strike="noStrike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rPr>
                <a:t>Conv layer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451" name="Google Shape;451;p36"/>
            <p:cNvCxnSpPr>
              <a:stCxn id="450" idx="3"/>
            </p:cNvCxnSpPr>
            <p:nvPr/>
          </p:nvCxnSpPr>
          <p:spPr>
            <a:xfrm>
              <a:off x="3190875" y="3271955"/>
              <a:ext cx="462600" cy="0"/>
            </a:xfrm>
            <a:prstGeom prst="straightConnector1">
              <a:avLst/>
            </a:prstGeom>
            <a:noFill/>
            <a:ln cap="flat" cmpd="sng" w="9525">
              <a:solidFill>
                <a:srgbClr val="3234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52" name="Google Shape;452;p36"/>
            <p:cNvSpPr/>
            <p:nvPr/>
          </p:nvSpPr>
          <p:spPr>
            <a:xfrm>
              <a:off x="3665369" y="2223483"/>
              <a:ext cx="1308213" cy="1971839"/>
            </a:xfrm>
            <a:prstGeom prst="cube">
              <a:avLst>
                <a:gd fmla="val 43300" name="adj"/>
              </a:avLst>
            </a:prstGeom>
            <a:solidFill>
              <a:srgbClr val="8597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6"/>
            <p:cNvSpPr txBox="1"/>
            <p:nvPr/>
          </p:nvSpPr>
          <p:spPr>
            <a:xfrm>
              <a:off x="3920441" y="4137221"/>
              <a:ext cx="28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6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54" name="Google Shape;454;p36"/>
            <p:cNvSpPr txBox="1"/>
            <p:nvPr/>
          </p:nvSpPr>
          <p:spPr>
            <a:xfrm>
              <a:off x="4947858" y="2814353"/>
              <a:ext cx="676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28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55" name="Google Shape;455;p36"/>
            <p:cNvSpPr txBox="1"/>
            <p:nvPr/>
          </p:nvSpPr>
          <p:spPr>
            <a:xfrm>
              <a:off x="4603881" y="3870002"/>
              <a:ext cx="734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28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56" name="Google Shape;456;p36"/>
            <p:cNvSpPr txBox="1"/>
            <p:nvPr/>
          </p:nvSpPr>
          <p:spPr>
            <a:xfrm>
              <a:off x="2259959" y="3553890"/>
              <a:ext cx="1127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chemeClr val="accent5"/>
                  </a:solidFill>
                  <a:latin typeface="Rubik"/>
                  <a:ea typeface="Rubik"/>
                  <a:cs typeface="Rubik"/>
                  <a:sym typeface="Rubik"/>
                </a:rPr>
                <a:t>ReLU</a:t>
              </a:r>
              <a:endParaRPr i="0" sz="14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457" name="Google Shape;457;p36"/>
            <p:cNvCxnSpPr/>
            <p:nvPr/>
          </p:nvCxnSpPr>
          <p:spPr>
            <a:xfrm>
              <a:off x="4603878" y="3290867"/>
              <a:ext cx="930981" cy="0"/>
            </a:xfrm>
            <a:prstGeom prst="straightConnector1">
              <a:avLst/>
            </a:prstGeom>
            <a:noFill/>
            <a:ln cap="flat" cmpd="sng" w="9525">
              <a:solidFill>
                <a:srgbClr val="3234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58" name="Google Shape;458;p36"/>
            <p:cNvSpPr/>
            <p:nvPr/>
          </p:nvSpPr>
          <p:spPr>
            <a:xfrm>
              <a:off x="5534859" y="3014916"/>
              <a:ext cx="734133" cy="514075"/>
            </a:xfrm>
            <a:prstGeom prst="rect">
              <a:avLst/>
            </a:prstGeom>
            <a:solidFill>
              <a:schemeClr val="accent1"/>
            </a:solidFill>
            <a:ln cap="flat" cmpd="sng" w="25400">
              <a:solidFill>
                <a:srgbClr val="2628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050" u="none" cap="none" strike="noStrike">
                  <a:solidFill>
                    <a:schemeClr val="lt1"/>
                  </a:solidFill>
                  <a:latin typeface="Rubik"/>
                  <a:ea typeface="Rubik"/>
                  <a:cs typeface="Rubik"/>
                  <a:sym typeface="Rubik"/>
                </a:rPr>
                <a:t>Conv layer</a:t>
              </a: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59" name="Google Shape;459;p36"/>
            <p:cNvSpPr txBox="1"/>
            <p:nvPr/>
          </p:nvSpPr>
          <p:spPr>
            <a:xfrm>
              <a:off x="5338082" y="3553890"/>
              <a:ext cx="1127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chemeClr val="accent5"/>
                  </a:solidFill>
                  <a:latin typeface="Rubik"/>
                  <a:ea typeface="Rubik"/>
                  <a:cs typeface="Rubik"/>
                  <a:sym typeface="Rubik"/>
                </a:rPr>
                <a:t>ReLU</a:t>
              </a:r>
              <a:endParaRPr i="0" sz="14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cxnSp>
          <p:nvCxnSpPr>
            <p:cNvPr id="460" name="Google Shape;460;p36"/>
            <p:cNvCxnSpPr/>
            <p:nvPr/>
          </p:nvCxnSpPr>
          <p:spPr>
            <a:xfrm>
              <a:off x="6268992" y="3271953"/>
              <a:ext cx="462500" cy="0"/>
            </a:xfrm>
            <a:prstGeom prst="straightConnector1">
              <a:avLst/>
            </a:prstGeom>
            <a:noFill/>
            <a:ln cap="flat" cmpd="sng" w="9525">
              <a:solidFill>
                <a:srgbClr val="32344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61" name="Google Shape;461;p36"/>
            <p:cNvSpPr/>
            <p:nvPr/>
          </p:nvSpPr>
          <p:spPr>
            <a:xfrm>
              <a:off x="6745218" y="2136198"/>
              <a:ext cx="2100808" cy="1971839"/>
            </a:xfrm>
            <a:prstGeom prst="cube">
              <a:avLst>
                <a:gd fmla="val 30194" name="adj"/>
              </a:avLst>
            </a:prstGeom>
            <a:solidFill>
              <a:srgbClr val="85979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6"/>
            <p:cNvSpPr txBox="1"/>
            <p:nvPr/>
          </p:nvSpPr>
          <p:spPr>
            <a:xfrm>
              <a:off x="7216078" y="4108045"/>
              <a:ext cx="8034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10</a:t>
              </a:r>
              <a:endParaRPr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63" name="Google Shape;463;p36"/>
            <p:cNvSpPr txBox="1"/>
            <p:nvPr/>
          </p:nvSpPr>
          <p:spPr>
            <a:xfrm>
              <a:off x="8476275" y="3707807"/>
              <a:ext cx="930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24</a:t>
              </a:r>
              <a:endParaRPr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  <p:sp>
          <p:nvSpPr>
            <p:cNvPr id="464" name="Google Shape;464;p36"/>
            <p:cNvSpPr txBox="1"/>
            <p:nvPr/>
          </p:nvSpPr>
          <p:spPr>
            <a:xfrm>
              <a:off x="8729468" y="2639779"/>
              <a:ext cx="739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400" u="none" cap="none" strike="noStrike">
                  <a:solidFill>
                    <a:srgbClr val="000000"/>
                  </a:solidFill>
                  <a:latin typeface="Rubik"/>
                  <a:ea typeface="Rubik"/>
                  <a:cs typeface="Rubik"/>
                  <a:sym typeface="Rubik"/>
                </a:rPr>
                <a:t>24</a:t>
              </a:r>
              <a:endParaRPr i="0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cxnSp>
        <p:nvCxnSpPr>
          <p:cNvPr id="465" name="Google Shape;465;p36"/>
          <p:cNvCxnSpPr/>
          <p:nvPr/>
        </p:nvCxnSpPr>
        <p:spPr>
          <a:xfrm>
            <a:off x="6757416" y="3036247"/>
            <a:ext cx="6357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One Network to Rule them All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3" name="Google Shape;4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62" y="1162450"/>
            <a:ext cx="7436672" cy="3340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شبکه های عصبی پیچشی (CNN)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0" name="Google Shape;480;p38"/>
          <p:cNvSpPr txBox="1"/>
          <p:nvPr>
            <p:ph idx="1" type="body"/>
          </p:nvPr>
        </p:nvSpPr>
        <p:spPr>
          <a:xfrm>
            <a:off x="923400" y="1369900"/>
            <a:ext cx="790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شبکه‌های عصبی پیچشی بطور کلی از سه نوع لایه تشکیل شده اند</a:t>
            </a:r>
            <a:br>
              <a:rPr lang="en-US">
                <a:latin typeface="Rubik"/>
                <a:ea typeface="Rubik"/>
                <a:cs typeface="Rubik"/>
                <a:sym typeface="Rubik"/>
              </a:rPr>
            </a:br>
            <a:endParaRPr/>
          </a:p>
          <a:p>
            <a:pPr indent="-336550" lvl="0" marL="9144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Rubik"/>
              <a:buChar char="●"/>
            </a:pPr>
            <a:r>
              <a:rPr lang="en-US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لایه‌های پیچشی (Convolution Layer)</a:t>
            </a:r>
            <a:endParaRPr sz="1700"/>
          </a:p>
          <a:p>
            <a:pPr indent="-336550" lvl="0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ubik"/>
              <a:buChar char="●"/>
            </a:pPr>
            <a:r>
              <a:rPr lang="en-US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لایه‌های تجمیع (Pooling Layer)</a:t>
            </a:r>
            <a:r>
              <a:rPr lang="en-US" sz="1700">
                <a:latin typeface="Rubik"/>
                <a:ea typeface="Rubik"/>
                <a:cs typeface="Rubik"/>
                <a:sym typeface="Rubik"/>
              </a:rPr>
              <a:t> : به منظور کاهش بعد در راستای طول و </a:t>
            </a:r>
            <a:r>
              <a:rPr lang="en-US" sz="1700">
                <a:latin typeface="Rubik"/>
                <a:ea typeface="Rubik"/>
                <a:cs typeface="Rubik"/>
                <a:sym typeface="Rubik"/>
              </a:rPr>
              <a:t>عرض</a:t>
            </a:r>
            <a:endParaRPr sz="1700"/>
          </a:p>
          <a:p>
            <a:pPr indent="-336550" lvl="0" marL="9144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ubik"/>
              <a:buChar char="●"/>
            </a:pPr>
            <a:r>
              <a:rPr lang="en-US" sz="17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لایه‌های کاملا متصل (Fully-Connected Layer)</a:t>
            </a:r>
            <a:r>
              <a:rPr lang="en-US" sz="1700">
                <a:latin typeface="Rubik"/>
                <a:ea typeface="Rubik"/>
                <a:cs typeface="Rubik"/>
                <a:sym typeface="Rubik"/>
              </a:rPr>
              <a:t> : به منظور طبقه بندی و وظایف دیگر</a:t>
            </a:r>
            <a:endParaRPr sz="17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1" name="Google Shape;48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پرش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8" name="Google Shape;48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پرش(stride) متفاوت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شیفت یک را بررسی کردیم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شیفت به اندازه دو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1" name="Google Shape;4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2" name="Google Shape;492;p39"/>
          <p:cNvGraphicFramePr/>
          <p:nvPr/>
        </p:nvGraphicFramePr>
        <p:xfrm>
          <a:off x="355225" y="20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000"/>
                <a:gridCol w="348000"/>
                <a:gridCol w="348000"/>
                <a:gridCol w="348000"/>
                <a:gridCol w="348000"/>
                <a:gridCol w="348000"/>
                <a:gridCol w="348000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3" name="Google Shape;493;p39"/>
          <p:cNvGraphicFramePr/>
          <p:nvPr/>
        </p:nvGraphicFramePr>
        <p:xfrm>
          <a:off x="2859612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494" name="Google Shape;494;p39"/>
          <p:cNvSpPr txBox="1"/>
          <p:nvPr/>
        </p:nvSpPr>
        <p:spPr>
          <a:xfrm>
            <a:off x="355225" y="1634975"/>
            <a:ext cx="115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1037621" y="4279975"/>
            <a:ext cx="14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7*7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2919077" y="3074650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97" name="Google Shape;497;p39"/>
          <p:cNvGraphicFramePr/>
          <p:nvPr/>
        </p:nvGraphicFramePr>
        <p:xfrm>
          <a:off x="355225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200"/>
                <a:gridCol w="348200"/>
                <a:gridCol w="348200"/>
              </a:tblGrid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498" name="Google Shape;498;p39"/>
          <p:cNvSpPr/>
          <p:nvPr/>
        </p:nvSpPr>
        <p:spPr>
          <a:xfrm>
            <a:off x="4723697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پرش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4" name="Google Shape;50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پرش(stride) متفاوت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شیفت یک را بررسی کردیم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شیفت به اندازه دو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7" name="Google Shape;50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8" name="Google Shape;508;p40"/>
          <p:cNvGraphicFramePr/>
          <p:nvPr/>
        </p:nvGraphicFramePr>
        <p:xfrm>
          <a:off x="355225" y="20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000"/>
                <a:gridCol w="348000"/>
                <a:gridCol w="348000"/>
                <a:gridCol w="348000"/>
                <a:gridCol w="348000"/>
                <a:gridCol w="348000"/>
                <a:gridCol w="348000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9" name="Google Shape;509;p40"/>
          <p:cNvGraphicFramePr/>
          <p:nvPr/>
        </p:nvGraphicFramePr>
        <p:xfrm>
          <a:off x="2859612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10" name="Google Shape;510;p40"/>
          <p:cNvSpPr txBox="1"/>
          <p:nvPr/>
        </p:nvSpPr>
        <p:spPr>
          <a:xfrm>
            <a:off x="355225" y="1634975"/>
            <a:ext cx="103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1037623" y="4279975"/>
            <a:ext cx="105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و</a:t>
            </a: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دی 7*7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2919076" y="3074650"/>
            <a:ext cx="94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3" name="Google Shape;513;p40"/>
          <p:cNvSpPr/>
          <p:nvPr/>
        </p:nvSpPr>
        <p:spPr>
          <a:xfrm>
            <a:off x="4723697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4" name="Google Shape;514;p40"/>
          <p:cNvGraphicFramePr/>
          <p:nvPr/>
        </p:nvGraphicFramePr>
        <p:xfrm>
          <a:off x="1038861" y="20774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200"/>
                <a:gridCol w="348200"/>
                <a:gridCol w="348200"/>
              </a:tblGrid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15" name="Google Shape;515;p40"/>
          <p:cNvSpPr/>
          <p:nvPr/>
        </p:nvSpPr>
        <p:spPr>
          <a:xfrm>
            <a:off x="5060898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پرش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پرش(stride) متفاوت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شیفت یک را بررسی کردیم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شیفت به اندازه دو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4" name="Google Shape;5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41"/>
          <p:cNvGraphicFramePr/>
          <p:nvPr/>
        </p:nvGraphicFramePr>
        <p:xfrm>
          <a:off x="355225" y="20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000"/>
                <a:gridCol w="348000"/>
                <a:gridCol w="348000"/>
                <a:gridCol w="348000"/>
                <a:gridCol w="348000"/>
                <a:gridCol w="348000"/>
                <a:gridCol w="348000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Google Shape;526;p41"/>
          <p:cNvGraphicFramePr/>
          <p:nvPr/>
        </p:nvGraphicFramePr>
        <p:xfrm>
          <a:off x="2859612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p41"/>
          <p:cNvSpPr txBox="1"/>
          <p:nvPr/>
        </p:nvSpPr>
        <p:spPr>
          <a:xfrm>
            <a:off x="355225" y="1634975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8" name="Google Shape;528;p41"/>
          <p:cNvSpPr txBox="1"/>
          <p:nvPr/>
        </p:nvSpPr>
        <p:spPr>
          <a:xfrm>
            <a:off x="1037622" y="4279975"/>
            <a:ext cx="125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7*7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29" name="Google Shape;529;p41"/>
          <p:cNvSpPr txBox="1"/>
          <p:nvPr/>
        </p:nvSpPr>
        <p:spPr>
          <a:xfrm>
            <a:off x="2919076" y="3074650"/>
            <a:ext cx="92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4723697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1"/>
          <p:cNvSpPr/>
          <p:nvPr/>
        </p:nvSpPr>
        <p:spPr>
          <a:xfrm>
            <a:off x="5060898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2" name="Google Shape;532;p41"/>
          <p:cNvGraphicFramePr/>
          <p:nvPr/>
        </p:nvGraphicFramePr>
        <p:xfrm>
          <a:off x="1732013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200"/>
                <a:gridCol w="348200"/>
                <a:gridCol w="348200"/>
              </a:tblGrid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33" name="Google Shape;533;p41"/>
          <p:cNvSpPr/>
          <p:nvPr/>
        </p:nvSpPr>
        <p:spPr>
          <a:xfrm>
            <a:off x="5408862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پرش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39" name="Google Shape;53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پرش(stride) متفاوت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شیفت یک را بررسی کردیم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شیفت به اندازه دو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42"/>
          <p:cNvGraphicFramePr/>
          <p:nvPr/>
        </p:nvGraphicFramePr>
        <p:xfrm>
          <a:off x="355225" y="20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000"/>
                <a:gridCol w="348000"/>
                <a:gridCol w="348000"/>
                <a:gridCol w="348000"/>
                <a:gridCol w="348000"/>
                <a:gridCol w="348000"/>
                <a:gridCol w="348000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4" name="Google Shape;544;p42"/>
          <p:cNvGraphicFramePr/>
          <p:nvPr/>
        </p:nvGraphicFramePr>
        <p:xfrm>
          <a:off x="2859612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45" name="Google Shape;545;p42"/>
          <p:cNvSpPr txBox="1"/>
          <p:nvPr/>
        </p:nvSpPr>
        <p:spPr>
          <a:xfrm>
            <a:off x="355225" y="1634975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1037623" y="4279975"/>
            <a:ext cx="11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7*7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2919076" y="3074650"/>
            <a:ext cx="104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48" name="Google Shape;548;p42"/>
          <p:cNvSpPr/>
          <p:nvPr/>
        </p:nvSpPr>
        <p:spPr>
          <a:xfrm>
            <a:off x="4723697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2"/>
          <p:cNvSpPr/>
          <p:nvPr/>
        </p:nvSpPr>
        <p:spPr>
          <a:xfrm>
            <a:off x="5060898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2"/>
          <p:cNvSpPr/>
          <p:nvPr/>
        </p:nvSpPr>
        <p:spPr>
          <a:xfrm>
            <a:off x="5408862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51" name="Google Shape;551;p42"/>
          <p:cNvGraphicFramePr/>
          <p:nvPr/>
        </p:nvGraphicFramePr>
        <p:xfrm>
          <a:off x="1746607" y="26759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200"/>
                <a:gridCol w="348200"/>
                <a:gridCol w="348200"/>
              </a:tblGrid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52" name="Google Shape;552;p42"/>
          <p:cNvSpPr/>
          <p:nvPr/>
        </p:nvSpPr>
        <p:spPr>
          <a:xfrm>
            <a:off x="4723697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2"/>
          <p:cNvSpPr/>
          <p:nvPr/>
        </p:nvSpPr>
        <p:spPr>
          <a:xfrm>
            <a:off x="5060898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2"/>
          <p:cNvSpPr/>
          <p:nvPr/>
        </p:nvSpPr>
        <p:spPr>
          <a:xfrm>
            <a:off x="5408862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311700" y="20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666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هدف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837" y="906275"/>
            <a:ext cx="416833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پرش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0" name="Google Shape;56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1" name="Google Shape;5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2" name="Google Shape;562;p43"/>
          <p:cNvGraphicFramePr/>
          <p:nvPr/>
        </p:nvGraphicFramePr>
        <p:xfrm>
          <a:off x="355225" y="20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000"/>
                <a:gridCol w="348000"/>
                <a:gridCol w="348000"/>
                <a:gridCol w="348000"/>
                <a:gridCol w="348000"/>
                <a:gridCol w="348000"/>
                <a:gridCol w="348000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3" name="Google Shape;563;p43"/>
          <p:cNvGraphicFramePr/>
          <p:nvPr/>
        </p:nvGraphicFramePr>
        <p:xfrm>
          <a:off x="2859612" y="2064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64" name="Google Shape;564;p43"/>
          <p:cNvSpPr txBox="1"/>
          <p:nvPr/>
        </p:nvSpPr>
        <p:spPr>
          <a:xfrm>
            <a:off x="355225" y="1634975"/>
            <a:ext cx="126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5" name="Google Shape;565;p43"/>
          <p:cNvSpPr txBox="1"/>
          <p:nvPr/>
        </p:nvSpPr>
        <p:spPr>
          <a:xfrm>
            <a:off x="1037622" y="4279975"/>
            <a:ext cx="1263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7*7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2919076" y="3074650"/>
            <a:ext cx="97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723697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060898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5408862" y="271219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4723697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3"/>
          <p:cNvSpPr/>
          <p:nvPr/>
        </p:nvSpPr>
        <p:spPr>
          <a:xfrm>
            <a:off x="5060898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3"/>
          <p:cNvSpPr/>
          <p:nvPr/>
        </p:nvSpPr>
        <p:spPr>
          <a:xfrm>
            <a:off x="5408862" y="3053289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3" name="Google Shape;573;p43"/>
          <p:cNvGraphicFramePr/>
          <p:nvPr/>
        </p:nvGraphicFramePr>
        <p:xfrm>
          <a:off x="1744946" y="32855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48200"/>
                <a:gridCol w="348200"/>
                <a:gridCol w="348200"/>
              </a:tblGrid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9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43"/>
          <p:cNvSpPr/>
          <p:nvPr/>
        </p:nvSpPr>
        <p:spPr>
          <a:xfrm>
            <a:off x="4723697" y="339438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5060898" y="339438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3"/>
          <p:cNvSpPr/>
          <p:nvPr/>
        </p:nvSpPr>
        <p:spPr>
          <a:xfrm>
            <a:off x="5408862" y="3394384"/>
            <a:ext cx="299753" cy="307777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3"/>
          <p:cNvSpPr txBox="1"/>
          <p:nvPr/>
        </p:nvSpPr>
        <p:spPr>
          <a:xfrm>
            <a:off x="4609874" y="3756775"/>
            <a:ext cx="12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3*3</a:t>
            </a:r>
            <a:b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latin typeface="Rubik"/>
                <a:ea typeface="Rubik"/>
                <a:cs typeface="Rubik"/>
                <a:sym typeface="Rubik"/>
              </a:rPr>
              <a:t>stride=2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8" name="Google Shape;578;p43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پرش(stride) متفاوت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فیلتر با سایز شیفت یک را بررسی کردیم.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شیفت به اندازه دو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6119072" y="271219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6456273" y="271219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3"/>
          <p:cNvSpPr/>
          <p:nvPr/>
        </p:nvSpPr>
        <p:spPr>
          <a:xfrm>
            <a:off x="6804237" y="271219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3"/>
          <p:cNvSpPr/>
          <p:nvPr/>
        </p:nvSpPr>
        <p:spPr>
          <a:xfrm>
            <a:off x="6119072" y="305328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3"/>
          <p:cNvSpPr/>
          <p:nvPr/>
        </p:nvSpPr>
        <p:spPr>
          <a:xfrm>
            <a:off x="6456273" y="305328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3"/>
          <p:cNvSpPr/>
          <p:nvPr/>
        </p:nvSpPr>
        <p:spPr>
          <a:xfrm>
            <a:off x="6804237" y="305328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3"/>
          <p:cNvSpPr/>
          <p:nvPr/>
        </p:nvSpPr>
        <p:spPr>
          <a:xfrm>
            <a:off x="6119072" y="339438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3"/>
          <p:cNvSpPr/>
          <p:nvPr/>
        </p:nvSpPr>
        <p:spPr>
          <a:xfrm>
            <a:off x="6456273" y="339438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6804237" y="339438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3"/>
          <p:cNvSpPr txBox="1"/>
          <p:nvPr/>
        </p:nvSpPr>
        <p:spPr>
          <a:xfrm>
            <a:off x="6353174" y="4441650"/>
            <a:ext cx="120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5</a:t>
            </a: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*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5</a:t>
            </a:r>
            <a:b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latin typeface="Rubik"/>
                <a:ea typeface="Rubik"/>
                <a:cs typeface="Rubik"/>
                <a:sym typeface="Rubik"/>
              </a:rPr>
              <a:t>stride=1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7152187" y="271219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3"/>
          <p:cNvSpPr/>
          <p:nvPr/>
        </p:nvSpPr>
        <p:spPr>
          <a:xfrm>
            <a:off x="7152187" y="339438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3"/>
          <p:cNvSpPr/>
          <p:nvPr/>
        </p:nvSpPr>
        <p:spPr>
          <a:xfrm>
            <a:off x="7152187" y="3053277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3"/>
          <p:cNvSpPr/>
          <p:nvPr/>
        </p:nvSpPr>
        <p:spPr>
          <a:xfrm>
            <a:off x="6119072" y="373545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3"/>
          <p:cNvSpPr/>
          <p:nvPr/>
        </p:nvSpPr>
        <p:spPr>
          <a:xfrm>
            <a:off x="6456273" y="373545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3"/>
          <p:cNvSpPr/>
          <p:nvPr/>
        </p:nvSpPr>
        <p:spPr>
          <a:xfrm>
            <a:off x="6804237" y="373545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3"/>
          <p:cNvSpPr/>
          <p:nvPr/>
        </p:nvSpPr>
        <p:spPr>
          <a:xfrm>
            <a:off x="7152187" y="373545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3"/>
          <p:cNvSpPr/>
          <p:nvPr/>
        </p:nvSpPr>
        <p:spPr>
          <a:xfrm>
            <a:off x="7489387" y="271219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3"/>
          <p:cNvSpPr/>
          <p:nvPr/>
        </p:nvSpPr>
        <p:spPr>
          <a:xfrm>
            <a:off x="7489387" y="339438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3"/>
          <p:cNvSpPr/>
          <p:nvPr/>
        </p:nvSpPr>
        <p:spPr>
          <a:xfrm>
            <a:off x="7489387" y="3053277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7489387" y="3735459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3"/>
          <p:cNvSpPr/>
          <p:nvPr/>
        </p:nvSpPr>
        <p:spPr>
          <a:xfrm>
            <a:off x="6119072" y="407653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6456273" y="407653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/>
          <p:nvPr/>
        </p:nvSpPr>
        <p:spPr>
          <a:xfrm>
            <a:off x="6804237" y="407653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3"/>
          <p:cNvSpPr/>
          <p:nvPr/>
        </p:nvSpPr>
        <p:spPr>
          <a:xfrm>
            <a:off x="7152187" y="407653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3"/>
          <p:cNvSpPr/>
          <p:nvPr/>
        </p:nvSpPr>
        <p:spPr>
          <a:xfrm>
            <a:off x="7489387" y="4076534"/>
            <a:ext cx="299700" cy="307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تنظیمات کانولوشن - Padding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0" name="Google Shape;610;p44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2" name="Google Shape;6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3" name="Google Shape;613;p44"/>
          <p:cNvGraphicFramePr/>
          <p:nvPr/>
        </p:nvGraphicFramePr>
        <p:xfrm>
          <a:off x="456825" y="13417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32100"/>
                <a:gridCol w="270675"/>
                <a:gridCol w="270675"/>
                <a:gridCol w="270675"/>
                <a:gridCol w="270675"/>
                <a:gridCol w="270675"/>
                <a:gridCol w="270675"/>
                <a:gridCol w="270675"/>
                <a:gridCol w="270675"/>
              </a:tblGrid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202729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 sz="1400" u="none" cap="none" strike="noStrike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14" name="Google Shape;614;p44"/>
          <p:cNvGraphicFramePr/>
          <p:nvPr/>
        </p:nvGraphicFramePr>
        <p:xfrm>
          <a:off x="3041555" y="13313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94100"/>
                <a:gridCol w="294100"/>
                <a:gridCol w="294100"/>
              </a:tblGrid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615" name="Google Shape;615;p44"/>
          <p:cNvSpPr txBox="1"/>
          <p:nvPr/>
        </p:nvSpPr>
        <p:spPr>
          <a:xfrm>
            <a:off x="653566" y="4144050"/>
            <a:ext cx="200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 7*</a:t>
            </a: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7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2926648" y="2310925"/>
            <a:ext cx="111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فیلتر 3*3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7" name="Google Shape;617;p44"/>
          <p:cNvSpPr txBox="1"/>
          <p:nvPr/>
        </p:nvSpPr>
        <p:spPr>
          <a:xfrm>
            <a:off x="3041550" y="3007599"/>
            <a:ext cx="1828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1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Padding = 1</a:t>
            </a:r>
            <a:endParaRPr i="0" sz="16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ubik"/>
                <a:ea typeface="Rubik"/>
                <a:cs typeface="Rubik"/>
                <a:sym typeface="Rubik"/>
              </a:rPr>
              <a:t>N = 7</a:t>
            </a:r>
            <a:endParaRPr sz="1600"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ubik"/>
                <a:ea typeface="Rubik"/>
                <a:cs typeface="Rubik"/>
                <a:sym typeface="Rubik"/>
              </a:rPr>
              <a:t>f = 3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8" name="Google Shape;618;p44"/>
          <p:cNvSpPr txBox="1"/>
          <p:nvPr/>
        </p:nvSpPr>
        <p:spPr>
          <a:xfrm>
            <a:off x="3041550" y="4195356"/>
            <a:ext cx="182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M = 7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4936225" y="1341700"/>
            <a:ext cx="3489000" cy="1302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0" name="Google Shape;6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750" y="1697875"/>
            <a:ext cx="26479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400" y="2865688"/>
            <a:ext cx="1432474" cy="18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954" y="3249986"/>
            <a:ext cx="3531546" cy="21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954" y="3661482"/>
            <a:ext cx="1347377" cy="18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4954" y="4045764"/>
            <a:ext cx="1631035" cy="183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Pooling layer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0" name="Google Shape;630;p45"/>
          <p:cNvSpPr txBox="1"/>
          <p:nvPr>
            <p:ph idx="1" type="body"/>
          </p:nvPr>
        </p:nvSpPr>
        <p:spPr>
          <a:xfrm>
            <a:off x="4745100" y="2126550"/>
            <a:ext cx="40872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بازنمایی کوچکتر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اعمال جداگانه روی هر کانال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1" name="Google Shape;631;p45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3" name="Google Shape;6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5"/>
          <p:cNvSpPr/>
          <p:nvPr/>
        </p:nvSpPr>
        <p:spPr>
          <a:xfrm>
            <a:off x="762350" y="1810149"/>
            <a:ext cx="1434600" cy="1286100"/>
          </a:xfrm>
          <a:prstGeom prst="cube">
            <a:avLst>
              <a:gd fmla="val 30194" name="adj"/>
            </a:avLst>
          </a:prstGeom>
          <a:solidFill>
            <a:srgbClr val="F3CB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931925" y="1810149"/>
            <a:ext cx="463500" cy="1286100"/>
          </a:xfrm>
          <a:prstGeom prst="cube">
            <a:avLst>
              <a:gd fmla="val 82684" name="adj"/>
            </a:avLst>
          </a:prstGeom>
          <a:solidFill>
            <a:srgbClr val="7A8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3886550" y="2148699"/>
            <a:ext cx="1268100" cy="706500"/>
          </a:xfrm>
          <a:prstGeom prst="cube">
            <a:avLst>
              <a:gd fmla="val 30194" name="adj"/>
            </a:avLst>
          </a:prstGeom>
          <a:solidFill>
            <a:srgbClr val="F3CB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4056126" y="2148699"/>
            <a:ext cx="254100" cy="706500"/>
          </a:xfrm>
          <a:prstGeom prst="cube">
            <a:avLst>
              <a:gd fmla="val 83240" name="adj"/>
            </a:avLst>
          </a:prstGeom>
          <a:solidFill>
            <a:srgbClr val="7A81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5"/>
          <p:cNvCxnSpPr/>
          <p:nvPr/>
        </p:nvCxnSpPr>
        <p:spPr>
          <a:xfrm>
            <a:off x="1154175" y="2855294"/>
            <a:ext cx="0" cy="626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9" name="Google Shape;639;p45"/>
          <p:cNvSpPr txBox="1"/>
          <p:nvPr/>
        </p:nvSpPr>
        <p:spPr>
          <a:xfrm>
            <a:off x="989475" y="1394938"/>
            <a:ext cx="126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224*224*64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40" name="Google Shape;6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1925" y="3476621"/>
            <a:ext cx="656676" cy="60233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5"/>
          <p:cNvSpPr txBox="1"/>
          <p:nvPr/>
        </p:nvSpPr>
        <p:spPr>
          <a:xfrm>
            <a:off x="386778" y="3600588"/>
            <a:ext cx="6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224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2" name="Google Shape;642;p45"/>
          <p:cNvSpPr txBox="1"/>
          <p:nvPr/>
        </p:nvSpPr>
        <p:spPr>
          <a:xfrm>
            <a:off x="912650" y="4049038"/>
            <a:ext cx="6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224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43" name="Google Shape;643;p45"/>
          <p:cNvCxnSpPr>
            <a:stCxn id="640" idx="3"/>
            <a:endCxn id="644" idx="1"/>
          </p:cNvCxnSpPr>
          <p:nvPr/>
        </p:nvCxnSpPr>
        <p:spPr>
          <a:xfrm flipH="1" rot="10800000">
            <a:off x="1588601" y="3772687"/>
            <a:ext cx="2544900" cy="5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44" name="Google Shape;64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3549" y="3603807"/>
            <a:ext cx="319754" cy="337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45"/>
          <p:cNvCxnSpPr>
            <a:stCxn id="644" idx="0"/>
          </p:cNvCxnSpPr>
          <p:nvPr/>
        </p:nvCxnSpPr>
        <p:spPr>
          <a:xfrm rot="10800000">
            <a:off x="4283226" y="2713407"/>
            <a:ext cx="10200" cy="890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6" name="Google Shape;646;p45"/>
          <p:cNvSpPr txBox="1"/>
          <p:nvPr/>
        </p:nvSpPr>
        <p:spPr>
          <a:xfrm>
            <a:off x="4056126" y="1798436"/>
            <a:ext cx="109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112*112*64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7" name="Google Shape;647;p45"/>
          <p:cNvSpPr txBox="1"/>
          <p:nvPr/>
        </p:nvSpPr>
        <p:spPr>
          <a:xfrm>
            <a:off x="4459325" y="3600591"/>
            <a:ext cx="47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112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8" name="Google Shape;648;p45"/>
          <p:cNvSpPr txBox="1"/>
          <p:nvPr/>
        </p:nvSpPr>
        <p:spPr>
          <a:xfrm>
            <a:off x="4025290" y="3959792"/>
            <a:ext cx="47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112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49" name="Google Shape;649;p45"/>
          <p:cNvSpPr txBox="1"/>
          <p:nvPr/>
        </p:nvSpPr>
        <p:spPr>
          <a:xfrm>
            <a:off x="2051397" y="3478523"/>
            <a:ext cx="167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downsampling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Max Pool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5" name="Google Shape;655;p46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7" name="Google Shape;6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8" name="Google Shape;658;p46"/>
          <p:cNvGraphicFramePr/>
          <p:nvPr/>
        </p:nvGraphicFramePr>
        <p:xfrm>
          <a:off x="2137875" y="1771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558800"/>
                <a:gridCol w="558800"/>
                <a:gridCol w="558800"/>
                <a:gridCol w="558800"/>
              </a:tblGrid>
              <a:tr h="4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</a:tbl>
          </a:graphicData>
        </a:graphic>
      </p:graphicFrame>
      <p:cxnSp>
        <p:nvCxnSpPr>
          <p:cNvPr id="659" name="Google Shape;659;p46"/>
          <p:cNvCxnSpPr/>
          <p:nvPr/>
        </p:nvCxnSpPr>
        <p:spPr>
          <a:xfrm>
            <a:off x="4639775" y="2753100"/>
            <a:ext cx="15366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60" name="Google Shape;660;p46"/>
          <p:cNvGraphicFramePr/>
          <p:nvPr/>
        </p:nvGraphicFramePr>
        <p:xfrm>
          <a:off x="6443175" y="23399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590550"/>
                <a:gridCol w="590550"/>
              </a:tblGrid>
              <a:tr h="39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39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</a:tbl>
          </a:graphicData>
        </a:graphic>
      </p:graphicFrame>
      <p:sp>
        <p:nvSpPr>
          <p:cNvPr id="661" name="Google Shape;661;p46"/>
          <p:cNvSpPr txBox="1"/>
          <p:nvPr/>
        </p:nvSpPr>
        <p:spPr>
          <a:xfrm>
            <a:off x="4560400" y="2211967"/>
            <a:ext cx="200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Max pool : 2*2 filter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 =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62" name="Google Shape;662;p46"/>
          <p:cNvCxnSpPr/>
          <p:nvPr/>
        </p:nvCxnSpPr>
        <p:spPr>
          <a:xfrm rot="10800000">
            <a:off x="1833075" y="1771705"/>
            <a:ext cx="0" cy="2026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3" name="Google Shape;663;p46"/>
          <p:cNvCxnSpPr/>
          <p:nvPr/>
        </p:nvCxnSpPr>
        <p:spPr>
          <a:xfrm>
            <a:off x="2137875" y="4086325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4" name="Google Shape;664;p46"/>
          <p:cNvSpPr txBox="1"/>
          <p:nvPr/>
        </p:nvSpPr>
        <p:spPr>
          <a:xfrm>
            <a:off x="3118241" y="4086328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y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5" name="Google Shape;665;p46"/>
          <p:cNvSpPr txBox="1"/>
          <p:nvPr/>
        </p:nvSpPr>
        <p:spPr>
          <a:xfrm>
            <a:off x="1519712" y="2631042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66" name="Google Shape;666;p46"/>
          <p:cNvSpPr txBox="1"/>
          <p:nvPr/>
        </p:nvSpPr>
        <p:spPr>
          <a:xfrm>
            <a:off x="2432141" y="1319871"/>
            <a:ext cx="16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برش از بعد کانال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Mean Pool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2" name="Google Shape;672;p47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4" name="Google Shape;6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5" name="Google Shape;675;p47"/>
          <p:cNvGraphicFramePr/>
          <p:nvPr/>
        </p:nvGraphicFramePr>
        <p:xfrm>
          <a:off x="2147600" y="17716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558800"/>
                <a:gridCol w="558800"/>
                <a:gridCol w="558800"/>
                <a:gridCol w="558800"/>
              </a:tblGrid>
              <a:tr h="48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8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0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  <a:tr h="513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</a:tbl>
          </a:graphicData>
        </a:graphic>
      </p:graphicFrame>
      <p:cxnSp>
        <p:nvCxnSpPr>
          <p:cNvPr id="676" name="Google Shape;676;p47"/>
          <p:cNvCxnSpPr/>
          <p:nvPr/>
        </p:nvCxnSpPr>
        <p:spPr>
          <a:xfrm>
            <a:off x="4649500" y="2753075"/>
            <a:ext cx="15366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677" name="Google Shape;677;p47"/>
          <p:cNvGraphicFramePr/>
          <p:nvPr/>
        </p:nvGraphicFramePr>
        <p:xfrm>
          <a:off x="6452900" y="23398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590550"/>
                <a:gridCol w="590550"/>
              </a:tblGrid>
              <a:tr h="39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1.75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CA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CB91"/>
                    </a:solidFill>
                  </a:tcPr>
                </a:tc>
              </a:tr>
              <a:tr h="390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1.5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Rubik"/>
                          <a:ea typeface="Rubik"/>
                          <a:cs typeface="Rubik"/>
                          <a:sym typeface="Rubik"/>
                        </a:rPr>
                        <a:t>1.5</a:t>
                      </a:r>
                      <a:endParaRPr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B9B9"/>
                    </a:solidFill>
                  </a:tcPr>
                </a:tc>
              </a:tr>
            </a:tbl>
          </a:graphicData>
        </a:graphic>
      </p:graphicFrame>
      <p:sp>
        <p:nvSpPr>
          <p:cNvPr id="678" name="Google Shape;678;p47"/>
          <p:cNvSpPr txBox="1"/>
          <p:nvPr/>
        </p:nvSpPr>
        <p:spPr>
          <a:xfrm>
            <a:off x="4570125" y="2211942"/>
            <a:ext cx="200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Mean pool : 2*2 filter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Stride=2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679" name="Google Shape;679;p47"/>
          <p:cNvCxnSpPr/>
          <p:nvPr/>
        </p:nvCxnSpPr>
        <p:spPr>
          <a:xfrm rot="10800000">
            <a:off x="1842788" y="1762055"/>
            <a:ext cx="0" cy="2026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0" name="Google Shape;680;p47"/>
          <p:cNvCxnSpPr/>
          <p:nvPr/>
        </p:nvCxnSpPr>
        <p:spPr>
          <a:xfrm>
            <a:off x="2147600" y="4086300"/>
            <a:ext cx="2235300" cy="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p47"/>
          <p:cNvSpPr txBox="1"/>
          <p:nvPr/>
        </p:nvSpPr>
        <p:spPr>
          <a:xfrm>
            <a:off x="3127978" y="4086303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y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2" name="Google Shape;682;p47"/>
          <p:cNvSpPr txBox="1"/>
          <p:nvPr/>
        </p:nvSpPr>
        <p:spPr>
          <a:xfrm>
            <a:off x="1509987" y="2616129"/>
            <a:ext cx="27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x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3" name="Google Shape;683;p47"/>
          <p:cNvSpPr txBox="1"/>
          <p:nvPr/>
        </p:nvSpPr>
        <p:spPr>
          <a:xfrm>
            <a:off x="2441903" y="1319846"/>
            <a:ext cx="164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یک برش از بعد کانال</a:t>
            </a:r>
            <a:endParaRPr b="0"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Pooling layer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89" name="Google Shape;689;p48"/>
          <p:cNvSpPr txBox="1"/>
          <p:nvPr>
            <p:ph idx="1" type="body"/>
          </p:nvPr>
        </p:nvSpPr>
        <p:spPr>
          <a:xfrm>
            <a:off x="311713" y="1352650"/>
            <a:ext cx="85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استفاده از کانولوشن با stride &gt; 1 منجر به کاهش ابعاد تصویر میشود.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2" name="Google Shape;6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4714" y="1951299"/>
            <a:ext cx="3634575" cy="23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مثال از شمارش پارامترها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99" name="Google Shape;69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ورودی 32*32*3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10 فیلتر با سایز 5*5*3     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Stride:1</a:t>
            </a:r>
            <a:br>
              <a:rPr lang="en-US"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latin typeface="Rubik"/>
                <a:ea typeface="Rubik"/>
                <a:cs typeface="Rubik"/>
                <a:sym typeface="Rubik"/>
              </a:rPr>
              <a:t>Padding:2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تعداد پارامترها در این لایه: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3*5*5 + 1 = 76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10*76 = 760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چه مزایایی نسبت به شبکه‌های عصبی چند لایه (MLP) دارد؟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0" name="Google Shape;70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1" name="Google Shape;7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Receptive Field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7" name="Google Shape;707;p50"/>
          <p:cNvSpPr txBox="1"/>
          <p:nvPr>
            <p:ph idx="1" type="body"/>
          </p:nvPr>
        </p:nvSpPr>
        <p:spPr>
          <a:xfrm>
            <a:off x="311700" y="1152475"/>
            <a:ext cx="85206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هر نورون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چه محدوده‌ای را می تواند پوشش دهد؟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مثال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: دو لایه فیلتر 3*3 می تواند به اندازه یک فیلتر 5*5 به لحاظ میدان پوشش عمل کند.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08" name="Google Shape;708;p50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0" name="Google Shape;7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1" name="Google Shape;711;p50"/>
          <p:cNvGraphicFramePr/>
          <p:nvPr/>
        </p:nvGraphicFramePr>
        <p:xfrm>
          <a:off x="1497995" y="2521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07050"/>
                <a:gridCol w="307050"/>
                <a:gridCol w="307050"/>
                <a:gridCol w="307050"/>
                <a:gridCol w="307050"/>
              </a:tblGrid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2" name="Google Shape;712;p50"/>
          <p:cNvGraphicFramePr/>
          <p:nvPr/>
        </p:nvGraphicFramePr>
        <p:xfrm>
          <a:off x="3595065" y="2521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307050"/>
                <a:gridCol w="307050"/>
                <a:gridCol w="307050"/>
                <a:gridCol w="307050"/>
                <a:gridCol w="307050"/>
              </a:tblGrid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CC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13" name="Google Shape;713;p50"/>
          <p:cNvCxnSpPr/>
          <p:nvPr/>
        </p:nvCxnSpPr>
        <p:spPr>
          <a:xfrm>
            <a:off x="2748338" y="2810725"/>
            <a:ext cx="1447800" cy="336000"/>
          </a:xfrm>
          <a:prstGeom prst="straightConnector1">
            <a:avLst/>
          </a:prstGeom>
          <a:noFill/>
          <a:ln cap="flat" cmpd="sng" w="34925">
            <a:solidFill>
              <a:srgbClr val="38785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14" name="Google Shape;714;p50"/>
          <p:cNvCxnSpPr/>
          <p:nvPr/>
        </p:nvCxnSpPr>
        <p:spPr>
          <a:xfrm flipH="1" rot="10800000">
            <a:off x="2748338" y="3460977"/>
            <a:ext cx="1447800" cy="270600"/>
          </a:xfrm>
          <a:prstGeom prst="straightConnector1">
            <a:avLst/>
          </a:prstGeom>
          <a:noFill/>
          <a:ln cap="flat" cmpd="sng" w="34925">
            <a:solidFill>
              <a:srgbClr val="38785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2989765" y="2508394"/>
            <a:ext cx="867600" cy="302400"/>
          </a:xfrm>
          <a:prstGeom prst="straightConnector1">
            <a:avLst/>
          </a:prstGeom>
          <a:noFill/>
          <a:ln cap="flat" cmpd="sng" w="34925">
            <a:solidFill>
              <a:srgbClr val="85979D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16" name="Google Shape;716;p50"/>
          <p:cNvCxnSpPr/>
          <p:nvPr/>
        </p:nvCxnSpPr>
        <p:spPr>
          <a:xfrm flipH="1" rot="10800000">
            <a:off x="3038384" y="3731557"/>
            <a:ext cx="819000" cy="327900"/>
          </a:xfrm>
          <a:prstGeom prst="straightConnector1">
            <a:avLst/>
          </a:prstGeom>
          <a:noFill/>
          <a:ln cap="flat" cmpd="sng" w="34925">
            <a:solidFill>
              <a:srgbClr val="85979D"/>
            </a:solidFill>
            <a:prstDash val="dash"/>
            <a:round/>
            <a:headEnd len="sm" w="sm" type="none"/>
            <a:tailEnd len="sm" w="sm" type="none"/>
          </a:ln>
        </p:spPr>
      </p:cxnSp>
      <p:graphicFrame>
        <p:nvGraphicFramePr>
          <p:cNvPr id="717" name="Google Shape;717;p50"/>
          <p:cNvGraphicFramePr/>
          <p:nvPr/>
        </p:nvGraphicFramePr>
        <p:xfrm>
          <a:off x="5987523" y="25354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{82528D9F-0713-4F90-BEBD-BC6B3679E329}</a:tableStyleId>
              </a:tblPr>
              <a:tblGrid>
                <a:gridCol w="231200"/>
                <a:gridCol w="382900"/>
                <a:gridCol w="307050"/>
                <a:gridCol w="307050"/>
                <a:gridCol w="307050"/>
              </a:tblGrid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18" name="Google Shape;718;p50"/>
          <p:cNvCxnSpPr/>
          <p:nvPr/>
        </p:nvCxnSpPr>
        <p:spPr>
          <a:xfrm>
            <a:off x="4797804" y="2810725"/>
            <a:ext cx="1869900" cy="336000"/>
          </a:xfrm>
          <a:prstGeom prst="straightConnector1">
            <a:avLst/>
          </a:prstGeom>
          <a:noFill/>
          <a:ln cap="flat" cmpd="sng" w="34925">
            <a:solidFill>
              <a:srgbClr val="A8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19" name="Google Shape;719;p50"/>
          <p:cNvCxnSpPr/>
          <p:nvPr/>
        </p:nvCxnSpPr>
        <p:spPr>
          <a:xfrm flipH="1" rot="10800000">
            <a:off x="4742294" y="3461100"/>
            <a:ext cx="1925400" cy="292200"/>
          </a:xfrm>
          <a:prstGeom prst="straightConnector1">
            <a:avLst/>
          </a:prstGeom>
          <a:noFill/>
          <a:ln cap="flat" cmpd="sng" w="34925">
            <a:solidFill>
              <a:srgbClr val="A8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20" name="Google Shape;720;p50"/>
          <p:cNvSpPr txBox="1"/>
          <p:nvPr/>
        </p:nvSpPr>
        <p:spPr>
          <a:xfrm>
            <a:off x="1717515" y="4128475"/>
            <a:ext cx="10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ورودی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1" name="Google Shape;721;p50"/>
          <p:cNvSpPr txBox="1"/>
          <p:nvPr/>
        </p:nvSpPr>
        <p:spPr>
          <a:xfrm>
            <a:off x="3373912" y="4128475"/>
            <a:ext cx="197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کانولوشن اول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2" name="Google Shape;722;p50"/>
          <p:cNvSpPr txBox="1"/>
          <p:nvPr/>
        </p:nvSpPr>
        <p:spPr>
          <a:xfrm>
            <a:off x="5864310" y="4128475"/>
            <a:ext cx="178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خروجی کانولوشن دوم</a:t>
            </a:r>
            <a:endParaRPr i="0" sz="14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1507" y="1405175"/>
            <a:ext cx="6060981" cy="223942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انتزاعی شدن مفاهیم در لایه های عمیق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311700" y="4032025"/>
            <a:ext cx="852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هر لایه بطور موثر تعداد پیکسل‌های لایه قبل را ارزیابی میکند که در نهایت کل تصویر ارزیابی میشود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1" name="Google Shape;73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شبکه های عصبی پیچشی (CNN)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7" name="Google Shape;737;p52"/>
          <p:cNvSpPr txBox="1"/>
          <p:nvPr>
            <p:ph idx="1" type="body"/>
          </p:nvPr>
        </p:nvSpPr>
        <p:spPr>
          <a:xfrm>
            <a:off x="311700" y="1546775"/>
            <a:ext cx="8520600" cy="30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یادگیری الگوها در طی چند لایه چه فایده‌ای دارد؟</a:t>
            </a:r>
            <a:br>
              <a:rPr lang="en-US">
                <a:latin typeface="Rubik"/>
                <a:ea typeface="Rubik"/>
                <a:cs typeface="Rubik"/>
                <a:sym typeface="Rubik"/>
              </a:rPr>
            </a:b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8" name="Google Shape;7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9" name="Google Shape;73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52"/>
          <p:cNvSpPr/>
          <p:nvPr/>
        </p:nvSpPr>
        <p:spPr>
          <a:xfrm>
            <a:off x="4912350" y="2464675"/>
            <a:ext cx="2134800" cy="1282500"/>
          </a:xfrm>
          <a:prstGeom prst="roundRect">
            <a:avLst>
              <a:gd fmla="val 16667" name="adj"/>
            </a:avLst>
          </a:prstGeom>
          <a:solidFill>
            <a:srgbClr val="63D29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تعداد پارامتر های کمتر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1938100" y="2464675"/>
            <a:ext cx="2134800" cy="1282500"/>
          </a:xfrm>
          <a:prstGeom prst="roundRect">
            <a:avLst>
              <a:gd fmla="val 16667" name="adj"/>
            </a:avLst>
          </a:prstGeom>
          <a:solidFill>
            <a:srgbClr val="63D29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تعمیم پذیری بهتر</a:t>
            </a:r>
            <a:endParaRPr b="1" sz="1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بینایی ماشین (Computer Vision)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تعریف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: استخراج خودکار، تجزیه و تحلیل تصویر یا دنباله ای از تصاویر</a:t>
            </a:r>
            <a:endParaRPr/>
          </a:p>
        </p:txBody>
      </p:sp>
      <p:sp>
        <p:nvSpPr>
          <p:cNvPr id="150" name="Google Shape;15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0787" y="1696966"/>
            <a:ext cx="4822428" cy="326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Image 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7" name="Google Shape;74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8" name="Google Shape;74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3"/>
          <p:cNvSpPr txBox="1"/>
          <p:nvPr>
            <p:ph idx="1" type="body"/>
          </p:nvPr>
        </p:nvSpPr>
        <p:spPr>
          <a:xfrm>
            <a:off x="2494800" y="4352850"/>
            <a:ext cx="41544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یک میلیون نمونه عکس هزار کتگوری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50" name="Google Shape;75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6196" y="1133013"/>
            <a:ext cx="4251611" cy="326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 مدل‌ها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56" name="Google Shape;756;p54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8" name="Google Shape;7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4550" y="1017737"/>
            <a:ext cx="5334900" cy="319512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4"/>
          <p:cNvSpPr txBox="1"/>
          <p:nvPr/>
        </p:nvSpPr>
        <p:spPr>
          <a:xfrm>
            <a:off x="1086800" y="4402650"/>
            <a:ext cx="40536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595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SOTA: </a:t>
            </a:r>
            <a:r>
              <a:rPr lang="en-US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ImageNet Benchmark</a:t>
            </a:r>
            <a:endParaRPr sz="1800">
              <a:solidFill>
                <a:srgbClr val="9595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93670"/>
            <a:ext cx="5426596" cy="248073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AlexNet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67" name="Google Shape;767;p55"/>
          <p:cNvSpPr txBox="1"/>
          <p:nvPr>
            <p:ph idx="1" type="body"/>
          </p:nvPr>
        </p:nvSpPr>
        <p:spPr>
          <a:xfrm>
            <a:off x="311700" y="1774425"/>
            <a:ext cx="8520600" cy="2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استفاده از ReLU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استفاده از augmentation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Dropout 0.5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Batch size = 128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SGD Momentum</a:t>
            </a:r>
            <a:endParaRPr/>
          </a:p>
        </p:txBody>
      </p:sp>
      <p:sp>
        <p:nvSpPr>
          <p:cNvPr id="768" name="Google Shape;768;p55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0" name="Google Shape;77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5"/>
          <p:cNvSpPr txBox="1"/>
          <p:nvPr/>
        </p:nvSpPr>
        <p:spPr>
          <a:xfrm>
            <a:off x="888350" y="4402650"/>
            <a:ext cx="76524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5959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Krizhevsky et al. ImageNet Classification with Deep Convolutional Neural Networks</a:t>
            </a:r>
            <a:endParaRPr sz="1800">
              <a:solidFill>
                <a:srgbClr val="95959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معرفی مدل‌ها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7" name="Google Shape;777;p56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9" name="Google Shape;77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6"/>
          <p:cNvPicPr preferRelativeResize="0"/>
          <p:nvPr/>
        </p:nvPicPr>
        <p:blipFill rotWithShape="1">
          <a:blip r:embed="rId4">
            <a:alphaModFix/>
          </a:blip>
          <a:srcRect b="4652" l="0" r="19903" t="0"/>
          <a:stretch/>
        </p:blipFill>
        <p:spPr>
          <a:xfrm>
            <a:off x="1842625" y="1242575"/>
            <a:ext cx="5593499" cy="32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معرفی مدل‌ها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6" name="Google Shape;786;p57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8" name="Google Shape;78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7"/>
          <p:cNvPicPr preferRelativeResize="0"/>
          <p:nvPr/>
        </p:nvPicPr>
        <p:blipFill rotWithShape="1">
          <a:blip r:embed="rId4">
            <a:alphaModFix/>
          </a:blip>
          <a:srcRect b="4652" l="0" r="19710" t="0"/>
          <a:stretch/>
        </p:blipFill>
        <p:spPr>
          <a:xfrm>
            <a:off x="1723738" y="1258000"/>
            <a:ext cx="5696524" cy="32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VGGNet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5" name="Google Shape;79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 عمیق‌تر: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8 لایه (AlexNet) -&gt; 16-19 لایه VGG16,VGG19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استفاده از فیلتر 3*3 فقط: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Stride 1,pad 1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2*2 max pool stride 2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یادآوری: چرا استفاده فیلتر 3*3 فقط؟</a:t>
            </a:r>
            <a:endParaRPr/>
          </a:p>
          <a:p>
            <a:pPr indent="-285750" lvl="1" marL="9715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عمیق‌تر شدن، receptive فیلد یکسان</a:t>
            </a:r>
            <a:endParaRPr/>
          </a:p>
          <a:p>
            <a:pPr indent="0" lvl="1" marL="6858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 پارامتر کمتر و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اکتیویشن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 بیشتر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6" name="Google Shape;796;p58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8" name="Google Shape;79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075" y="1240713"/>
            <a:ext cx="2908509" cy="323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VGGNet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5" name="Google Shape;805;p59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07" name="Google Shape;8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2213" y="1171725"/>
            <a:ext cx="6259579" cy="337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GoogLeNet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4" name="Google Shape;814;p60"/>
          <p:cNvSpPr txBox="1"/>
          <p:nvPr>
            <p:ph idx="1" type="body"/>
          </p:nvPr>
        </p:nvSpPr>
        <p:spPr>
          <a:xfrm>
            <a:off x="311700" y="1360450"/>
            <a:ext cx="85206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22 لایه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استفاده از ماژول Inception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عدم استفاده لایه Fully connected  </a:t>
            </a:r>
            <a:endParaRPr/>
          </a:p>
          <a:p>
            <a:pPr indent="-3429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5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میلیون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 پارامتر ( 12 برابر کمتر از AlexNet)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15" name="Google Shape;81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6" name="Google Shape;81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950" y="3101950"/>
            <a:ext cx="6036092" cy="17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GoogLeNet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23" name="Google Shape;823;p61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5" name="Google Shape;82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1"/>
          <p:cNvPicPr preferRelativeResize="0"/>
          <p:nvPr/>
        </p:nvPicPr>
        <p:blipFill rotWithShape="1">
          <a:blip r:embed="rId4">
            <a:alphaModFix/>
          </a:blip>
          <a:srcRect b="23384" l="2053" r="1976" t="29353"/>
          <a:stretch/>
        </p:blipFill>
        <p:spPr>
          <a:xfrm>
            <a:off x="372338" y="1532663"/>
            <a:ext cx="8399325" cy="23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Inception Module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2" name="Google Shape;832;p62"/>
          <p:cNvSpPr txBox="1"/>
          <p:nvPr>
            <p:ph idx="1" type="body"/>
          </p:nvPr>
        </p:nvSpPr>
        <p:spPr>
          <a:xfrm>
            <a:off x="4891500" y="1525575"/>
            <a:ext cx="39408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-US" sz="1600">
                <a:latin typeface="Rubik"/>
                <a:ea typeface="Rubik"/>
                <a:cs typeface="Rubik"/>
                <a:sym typeface="Rubik"/>
              </a:rPr>
              <a:t>Receptive field  متنوع (1*1، 3*3، 5*5)</a:t>
            </a:r>
            <a:endParaRPr sz="1600"/>
          </a:p>
          <a:p>
            <a:pPr indent="-330200" lvl="0" marL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-US" sz="1600">
                <a:latin typeface="Rubik"/>
                <a:ea typeface="Rubik"/>
                <a:cs typeface="Rubik"/>
                <a:sym typeface="Rubik"/>
              </a:rPr>
              <a:t>متصل کردن خروجی‌ها در راستای کانال</a:t>
            </a:r>
            <a:endParaRPr sz="1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3" name="Google Shape;833;p62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5" name="Google Shape;83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2"/>
          <p:cNvSpPr/>
          <p:nvPr/>
        </p:nvSpPr>
        <p:spPr>
          <a:xfrm>
            <a:off x="2082126" y="1770825"/>
            <a:ext cx="1320600" cy="345900"/>
          </a:xfrm>
          <a:prstGeom prst="rect">
            <a:avLst/>
          </a:prstGeom>
          <a:solidFill>
            <a:srgbClr val="7A8198"/>
          </a:solidFill>
          <a:ln cap="flat" cmpd="sng" w="25400">
            <a:solidFill>
              <a:srgbClr val="272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اتصال فیلتر‌ها</a:t>
            </a:r>
            <a:endParaRPr i="0" sz="13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7" name="Google Shape;837;p62"/>
          <p:cNvSpPr/>
          <p:nvPr/>
        </p:nvSpPr>
        <p:spPr>
          <a:xfrm>
            <a:off x="403275" y="2539096"/>
            <a:ext cx="918600" cy="4419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1x1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8" name="Google Shape;838;p62"/>
          <p:cNvSpPr/>
          <p:nvPr/>
        </p:nvSpPr>
        <p:spPr>
          <a:xfrm>
            <a:off x="1572832" y="2539096"/>
            <a:ext cx="918600" cy="4656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3x3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9" name="Google Shape;839;p62"/>
          <p:cNvSpPr/>
          <p:nvPr/>
        </p:nvSpPr>
        <p:spPr>
          <a:xfrm>
            <a:off x="2742390" y="2535025"/>
            <a:ext cx="918600" cy="4656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5x5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0" name="Google Shape;840;p62"/>
          <p:cNvSpPr/>
          <p:nvPr/>
        </p:nvSpPr>
        <p:spPr>
          <a:xfrm>
            <a:off x="4047884" y="2535025"/>
            <a:ext cx="918600" cy="465600"/>
          </a:xfrm>
          <a:prstGeom prst="rect">
            <a:avLst/>
          </a:prstGeom>
          <a:solidFill>
            <a:srgbClr val="7A8198"/>
          </a:solidFill>
          <a:ln cap="flat" cmpd="sng" w="25400">
            <a:solidFill>
              <a:srgbClr val="272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3x3 max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pool</a:t>
            </a:r>
            <a:endParaRPr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41" name="Google Shape;841;p62"/>
          <p:cNvSpPr/>
          <p:nvPr/>
        </p:nvSpPr>
        <p:spPr>
          <a:xfrm>
            <a:off x="2283050" y="3708428"/>
            <a:ext cx="918600" cy="345900"/>
          </a:xfrm>
          <a:prstGeom prst="rect">
            <a:avLst/>
          </a:prstGeom>
          <a:solidFill>
            <a:srgbClr val="7A8198"/>
          </a:solidFill>
          <a:ln cap="flat" cmpd="sng" w="25400">
            <a:solidFill>
              <a:srgbClr val="2729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لایه قبل</a:t>
            </a:r>
            <a:endParaRPr i="0" sz="14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42" name="Google Shape;842;p62"/>
          <p:cNvCxnSpPr>
            <a:stCxn id="841" idx="0"/>
            <a:endCxn id="837" idx="2"/>
          </p:cNvCxnSpPr>
          <p:nvPr/>
        </p:nvCxnSpPr>
        <p:spPr>
          <a:xfrm rot="10800000">
            <a:off x="862550" y="2980928"/>
            <a:ext cx="1879800" cy="7275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3" name="Google Shape;843;p62"/>
          <p:cNvCxnSpPr>
            <a:stCxn id="841" idx="0"/>
            <a:endCxn id="838" idx="2"/>
          </p:cNvCxnSpPr>
          <p:nvPr/>
        </p:nvCxnSpPr>
        <p:spPr>
          <a:xfrm rot="10800000">
            <a:off x="2032250" y="3004628"/>
            <a:ext cx="710100" cy="703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4" name="Google Shape;844;p62"/>
          <p:cNvCxnSpPr>
            <a:stCxn id="841" idx="0"/>
            <a:endCxn id="839" idx="2"/>
          </p:cNvCxnSpPr>
          <p:nvPr/>
        </p:nvCxnSpPr>
        <p:spPr>
          <a:xfrm flipH="1" rot="10800000">
            <a:off x="2742350" y="3000728"/>
            <a:ext cx="459300" cy="707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5" name="Google Shape;845;p62"/>
          <p:cNvCxnSpPr>
            <a:stCxn id="841" idx="0"/>
            <a:endCxn id="840" idx="2"/>
          </p:cNvCxnSpPr>
          <p:nvPr/>
        </p:nvCxnSpPr>
        <p:spPr>
          <a:xfrm flipH="1" rot="10800000">
            <a:off x="2742350" y="3000728"/>
            <a:ext cx="1764900" cy="707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6" name="Google Shape;846;p62"/>
          <p:cNvCxnSpPr>
            <a:stCxn id="837" idx="0"/>
            <a:endCxn id="836" idx="2"/>
          </p:cNvCxnSpPr>
          <p:nvPr/>
        </p:nvCxnSpPr>
        <p:spPr>
          <a:xfrm flipH="1" rot="10800000">
            <a:off x="862575" y="2116696"/>
            <a:ext cx="1879800" cy="422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7" name="Google Shape;847;p62"/>
          <p:cNvCxnSpPr>
            <a:stCxn id="838" idx="0"/>
            <a:endCxn id="836" idx="2"/>
          </p:cNvCxnSpPr>
          <p:nvPr/>
        </p:nvCxnSpPr>
        <p:spPr>
          <a:xfrm flipH="1" rot="10800000">
            <a:off x="2032132" y="2116696"/>
            <a:ext cx="710400" cy="4224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8" name="Google Shape;848;p62"/>
          <p:cNvCxnSpPr>
            <a:stCxn id="839" idx="0"/>
            <a:endCxn id="836" idx="2"/>
          </p:cNvCxnSpPr>
          <p:nvPr/>
        </p:nvCxnSpPr>
        <p:spPr>
          <a:xfrm rot="10800000">
            <a:off x="2742390" y="2116825"/>
            <a:ext cx="459300" cy="418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9" name="Google Shape;849;p62"/>
          <p:cNvCxnSpPr>
            <a:stCxn id="840" idx="0"/>
            <a:endCxn id="836" idx="2"/>
          </p:cNvCxnSpPr>
          <p:nvPr/>
        </p:nvCxnSpPr>
        <p:spPr>
          <a:xfrm rot="10800000">
            <a:off x="2742284" y="2116825"/>
            <a:ext cx="1764900" cy="4182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0" name="Google Shape;850;p62"/>
          <p:cNvSpPr txBox="1"/>
          <p:nvPr/>
        </p:nvSpPr>
        <p:spPr>
          <a:xfrm>
            <a:off x="5280150" y="3708425"/>
            <a:ext cx="316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چند وظیفه در بینایی ماشین</a:t>
            </a:r>
            <a:endParaRPr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70" y="1610890"/>
            <a:ext cx="7507111" cy="271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معرفی مدل‌ها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56" name="Google Shape;856;p63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8" name="Google Shape;8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3"/>
          <p:cNvPicPr preferRelativeResize="0"/>
          <p:nvPr/>
        </p:nvPicPr>
        <p:blipFill rotWithShape="1">
          <a:blip r:embed="rId4">
            <a:alphaModFix/>
          </a:blip>
          <a:srcRect b="3512" l="0" r="18160" t="0"/>
          <a:stretch/>
        </p:blipFill>
        <p:spPr>
          <a:xfrm>
            <a:off x="1881088" y="1206775"/>
            <a:ext cx="5381824" cy="32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5" name="Google Shape;865;p64"/>
          <p:cNvSpPr txBox="1"/>
          <p:nvPr>
            <p:ph idx="1" type="body"/>
          </p:nvPr>
        </p:nvSpPr>
        <p:spPr>
          <a:xfrm>
            <a:off x="311700" y="1229450"/>
            <a:ext cx="8520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شبکه‌های بسیار عمیق با یال موازی (residual connection)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6" name="Google Shape;866;p64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8" name="Google Shape;8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166488" y="813987"/>
            <a:ext cx="2811000" cy="45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4"/>
          <p:cNvSpPr txBox="1"/>
          <p:nvPr/>
        </p:nvSpPr>
        <p:spPr>
          <a:xfrm>
            <a:off x="3938250" y="4503150"/>
            <a:ext cx="126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ResNet-34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6" name="Google Shape;876;p65"/>
          <p:cNvSpPr txBox="1"/>
          <p:nvPr>
            <p:ph idx="1" type="body"/>
          </p:nvPr>
        </p:nvSpPr>
        <p:spPr>
          <a:xfrm>
            <a:off x="311700" y="1152475"/>
            <a:ext cx="8520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جلوگیری از ناپدید شدن گرادیان (Vanishing Gradient)</a:t>
            </a:r>
            <a:endParaRPr/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7" name="Google Shape;877;p65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79" name="Google Shape;8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5"/>
          <p:cNvSpPr/>
          <p:nvPr/>
        </p:nvSpPr>
        <p:spPr>
          <a:xfrm>
            <a:off x="6352806" y="2886396"/>
            <a:ext cx="248400" cy="1249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5"/>
          <p:cNvSpPr txBox="1"/>
          <p:nvPr/>
        </p:nvSpPr>
        <p:spPr>
          <a:xfrm>
            <a:off x="690452" y="1657087"/>
            <a:ext cx="3763500" cy="3278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323" t="-204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882" name="Google Shape;882;p65"/>
          <p:cNvSpPr/>
          <p:nvPr/>
        </p:nvSpPr>
        <p:spPr>
          <a:xfrm>
            <a:off x="6775895" y="3724311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3" name="Google Shape;883;p65"/>
          <p:cNvSpPr/>
          <p:nvPr/>
        </p:nvSpPr>
        <p:spPr>
          <a:xfrm>
            <a:off x="6775982" y="2974887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84" name="Google Shape;884;p65"/>
          <p:cNvCxnSpPr>
            <a:stCxn id="882" idx="0"/>
            <a:endCxn id="883" idx="2"/>
          </p:cNvCxnSpPr>
          <p:nvPr/>
        </p:nvCxnSpPr>
        <p:spPr>
          <a:xfrm rot="10800000">
            <a:off x="7083545" y="3298011"/>
            <a:ext cx="0" cy="426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5" name="Google Shape;885;p65"/>
          <p:cNvCxnSpPr>
            <a:endCxn id="882" idx="2"/>
          </p:cNvCxnSpPr>
          <p:nvPr/>
        </p:nvCxnSpPr>
        <p:spPr>
          <a:xfrm rot="10800000">
            <a:off x="7083545" y="4047411"/>
            <a:ext cx="0" cy="303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6" name="Google Shape;886;p65"/>
          <p:cNvCxnSpPr>
            <a:stCxn id="883" idx="0"/>
            <a:endCxn id="887" idx="4"/>
          </p:cNvCxnSpPr>
          <p:nvPr/>
        </p:nvCxnSpPr>
        <p:spPr>
          <a:xfrm rot="10800000">
            <a:off x="7083332" y="2627187"/>
            <a:ext cx="300" cy="347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7" name="Google Shape;887;p65"/>
          <p:cNvSpPr/>
          <p:nvPr/>
        </p:nvSpPr>
        <p:spPr>
          <a:xfrm>
            <a:off x="6884086" y="2284112"/>
            <a:ext cx="398700" cy="3432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+</a:t>
            </a:r>
            <a:endParaRPr sz="1700">
              <a:solidFill>
                <a:schemeClr val="accent5"/>
              </a:solidFill>
            </a:endParaRPr>
          </a:p>
        </p:txBody>
      </p:sp>
      <p:cxnSp>
        <p:nvCxnSpPr>
          <p:cNvPr id="888" name="Google Shape;888;p65"/>
          <p:cNvCxnSpPr>
            <a:stCxn id="889" idx="3"/>
            <a:endCxn id="887" idx="6"/>
          </p:cNvCxnSpPr>
          <p:nvPr/>
        </p:nvCxnSpPr>
        <p:spPr>
          <a:xfrm flipH="1" rot="10800000">
            <a:off x="7149289" y="2455674"/>
            <a:ext cx="133500" cy="1993500"/>
          </a:xfrm>
          <a:prstGeom prst="curvedConnector3">
            <a:avLst>
              <a:gd fmla="val 526993" name="adj1"/>
            </a:avLst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0" name="Google Shape;890;p65"/>
          <p:cNvSpPr txBox="1"/>
          <p:nvPr/>
        </p:nvSpPr>
        <p:spPr>
          <a:xfrm>
            <a:off x="7130399" y="3370260"/>
            <a:ext cx="6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ubik"/>
                <a:ea typeface="Rubik"/>
                <a:cs typeface="Rubik"/>
                <a:sym typeface="Rubik"/>
              </a:rPr>
              <a:t>ReLU</a:t>
            </a:r>
            <a:endParaRPr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1" name="Google Shape;891;p65"/>
          <p:cNvSpPr txBox="1"/>
          <p:nvPr/>
        </p:nvSpPr>
        <p:spPr>
          <a:xfrm>
            <a:off x="7130408" y="2047423"/>
            <a:ext cx="6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ubik"/>
                <a:ea typeface="Rubik"/>
                <a:cs typeface="Rubik"/>
                <a:sym typeface="Rubik"/>
              </a:rPr>
              <a:t>ReLU</a:t>
            </a:r>
            <a:endParaRPr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892" name="Google Shape;892;p65"/>
          <p:cNvCxnSpPr>
            <a:stCxn id="887" idx="0"/>
          </p:cNvCxnSpPr>
          <p:nvPr/>
        </p:nvCxnSpPr>
        <p:spPr>
          <a:xfrm rot="10800000">
            <a:off x="7083436" y="1939112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89" name="Google Shape;8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654" y="4395209"/>
            <a:ext cx="131635" cy="10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2717" y="2365390"/>
            <a:ext cx="733264" cy="2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703" y="3410550"/>
            <a:ext cx="382929" cy="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00" y="2244903"/>
            <a:ext cx="7021689" cy="2371143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1" name="Google Shape;90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شبکه‌‌های عمیق اورفیت نمیشوند</a:t>
            </a:r>
            <a:endParaRPr/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فرضیه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: بهینه‌سازی شبکه‌های عمیق سخت‌تر است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2" name="Google Shape;902;p66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4" name="Google Shape;90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0" name="Google Shape;910;p67"/>
          <p:cNvSpPr txBox="1"/>
          <p:nvPr>
            <p:ph idx="1" type="body"/>
          </p:nvPr>
        </p:nvSpPr>
        <p:spPr>
          <a:xfrm>
            <a:off x="5293950" y="1989250"/>
            <a:ext cx="33372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1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راه‌حل </a:t>
            </a:r>
            <a:r>
              <a:rPr lang="en-US">
                <a:latin typeface="Rubik"/>
                <a:ea typeface="Rubik"/>
                <a:cs typeface="Rubik"/>
                <a:sym typeface="Rubik"/>
              </a:rPr>
              <a:t>: کپی کردن لایه های آموخته شده از مدل کم عمق تر و تنظیم لایه های اضافی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22860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1" name="Google Shape;91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2" name="Google Shape;91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7"/>
          <p:cNvSpPr/>
          <p:nvPr/>
        </p:nvSpPr>
        <p:spPr>
          <a:xfrm>
            <a:off x="1427103" y="3335365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4" name="Google Shape;914;p67"/>
          <p:cNvSpPr/>
          <p:nvPr/>
        </p:nvSpPr>
        <p:spPr>
          <a:xfrm>
            <a:off x="1427103" y="2572354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15" name="Google Shape;915;p67"/>
          <p:cNvCxnSpPr>
            <a:stCxn id="913" idx="0"/>
            <a:endCxn id="914" idx="2"/>
          </p:cNvCxnSpPr>
          <p:nvPr/>
        </p:nvCxnSpPr>
        <p:spPr>
          <a:xfrm rot="10800000">
            <a:off x="1734753" y="2895565"/>
            <a:ext cx="0" cy="4398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6" name="Google Shape;916;p67"/>
          <p:cNvCxnSpPr>
            <a:endCxn id="913" idx="2"/>
          </p:cNvCxnSpPr>
          <p:nvPr/>
        </p:nvCxnSpPr>
        <p:spPr>
          <a:xfrm rot="10800000">
            <a:off x="1734753" y="3658465"/>
            <a:ext cx="0" cy="303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7" name="Google Shape;917;p67"/>
          <p:cNvCxnSpPr>
            <a:stCxn id="914" idx="0"/>
          </p:cNvCxnSpPr>
          <p:nvPr/>
        </p:nvCxnSpPr>
        <p:spPr>
          <a:xfrm rot="10800000">
            <a:off x="1734753" y="2246254"/>
            <a:ext cx="0" cy="326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8" name="Google Shape;918;p67"/>
          <p:cNvSpPr txBox="1"/>
          <p:nvPr/>
        </p:nvSpPr>
        <p:spPr>
          <a:xfrm>
            <a:off x="1770198" y="2981322"/>
            <a:ext cx="6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ubik"/>
                <a:ea typeface="Rubik"/>
                <a:cs typeface="Rubik"/>
                <a:sym typeface="Rubik"/>
              </a:rPr>
              <a:t>ReLU</a:t>
            </a:r>
            <a:endParaRPr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19" name="Google Shape;919;p67"/>
          <p:cNvSpPr/>
          <p:nvPr/>
        </p:nvSpPr>
        <p:spPr>
          <a:xfrm>
            <a:off x="3177570" y="3335374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0" name="Google Shape;920;p67"/>
          <p:cNvSpPr/>
          <p:nvPr/>
        </p:nvSpPr>
        <p:spPr>
          <a:xfrm>
            <a:off x="3177657" y="2585949"/>
            <a:ext cx="615300" cy="323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conv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21" name="Google Shape;921;p67"/>
          <p:cNvCxnSpPr>
            <a:stCxn id="919" idx="0"/>
            <a:endCxn id="920" idx="2"/>
          </p:cNvCxnSpPr>
          <p:nvPr/>
        </p:nvCxnSpPr>
        <p:spPr>
          <a:xfrm rot="10800000">
            <a:off x="3485220" y="2909074"/>
            <a:ext cx="0" cy="426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67"/>
          <p:cNvCxnSpPr>
            <a:endCxn id="919" idx="2"/>
          </p:cNvCxnSpPr>
          <p:nvPr/>
        </p:nvCxnSpPr>
        <p:spPr>
          <a:xfrm rot="10800000">
            <a:off x="3485220" y="3658474"/>
            <a:ext cx="0" cy="303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3" name="Google Shape;923;p67"/>
          <p:cNvCxnSpPr>
            <a:stCxn id="920" idx="0"/>
            <a:endCxn id="924" idx="4"/>
          </p:cNvCxnSpPr>
          <p:nvPr/>
        </p:nvCxnSpPr>
        <p:spPr>
          <a:xfrm rot="10800000">
            <a:off x="3485007" y="2238249"/>
            <a:ext cx="300" cy="3477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4" name="Google Shape;924;p67"/>
          <p:cNvSpPr/>
          <p:nvPr/>
        </p:nvSpPr>
        <p:spPr>
          <a:xfrm>
            <a:off x="3285761" y="1895174"/>
            <a:ext cx="398700" cy="3432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</a:rPr>
              <a:t>+</a:t>
            </a:r>
            <a:endParaRPr sz="1700">
              <a:solidFill>
                <a:schemeClr val="accent5"/>
              </a:solidFill>
            </a:endParaRPr>
          </a:p>
        </p:txBody>
      </p:sp>
      <p:cxnSp>
        <p:nvCxnSpPr>
          <p:cNvPr id="925" name="Google Shape;925;p67"/>
          <p:cNvCxnSpPr>
            <a:stCxn id="926" idx="3"/>
            <a:endCxn id="924" idx="6"/>
          </p:cNvCxnSpPr>
          <p:nvPr/>
        </p:nvCxnSpPr>
        <p:spPr>
          <a:xfrm flipH="1" rot="10800000">
            <a:off x="3550964" y="2066736"/>
            <a:ext cx="133500" cy="1993500"/>
          </a:xfrm>
          <a:prstGeom prst="curvedConnector3">
            <a:avLst>
              <a:gd fmla="val 533115" name="adj1"/>
            </a:avLst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7" name="Google Shape;927;p67"/>
          <p:cNvSpPr txBox="1"/>
          <p:nvPr/>
        </p:nvSpPr>
        <p:spPr>
          <a:xfrm>
            <a:off x="3532074" y="2981322"/>
            <a:ext cx="6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ubik"/>
                <a:ea typeface="Rubik"/>
                <a:cs typeface="Rubik"/>
                <a:sym typeface="Rubik"/>
              </a:rPr>
              <a:t>ReLU</a:t>
            </a:r>
            <a:endParaRPr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28" name="Google Shape;928;p67"/>
          <p:cNvSpPr txBox="1"/>
          <p:nvPr/>
        </p:nvSpPr>
        <p:spPr>
          <a:xfrm>
            <a:off x="3532083" y="1658485"/>
            <a:ext cx="60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ubik"/>
                <a:ea typeface="Rubik"/>
                <a:cs typeface="Rubik"/>
                <a:sym typeface="Rubik"/>
              </a:rPr>
              <a:t>ReLU</a:t>
            </a:r>
            <a:endParaRPr i="0" sz="13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929" name="Google Shape;929;p67"/>
          <p:cNvCxnSpPr>
            <a:stCxn id="924" idx="0"/>
          </p:cNvCxnSpPr>
          <p:nvPr/>
        </p:nvCxnSpPr>
        <p:spPr>
          <a:xfrm rot="10800000">
            <a:off x="3485111" y="1550174"/>
            <a:ext cx="0" cy="345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0" name="Google Shape;930;p67"/>
          <p:cNvCxnSpPr/>
          <p:nvPr/>
        </p:nvCxnSpPr>
        <p:spPr>
          <a:xfrm flipH="1">
            <a:off x="1770538" y="1635605"/>
            <a:ext cx="183000" cy="287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67"/>
          <p:cNvCxnSpPr/>
          <p:nvPr/>
        </p:nvCxnSpPr>
        <p:spPr>
          <a:xfrm>
            <a:off x="2809490" y="1618827"/>
            <a:ext cx="191100" cy="3021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2" name="Google Shape;932;p67"/>
          <p:cNvSpPr txBox="1"/>
          <p:nvPr/>
        </p:nvSpPr>
        <p:spPr>
          <a:xfrm>
            <a:off x="1185525" y="4196550"/>
            <a:ext cx="1098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Plain layers</a:t>
            </a:r>
            <a:endParaRPr sz="1300"/>
          </a:p>
        </p:txBody>
      </p:sp>
      <p:sp>
        <p:nvSpPr>
          <p:cNvPr id="933" name="Google Shape;933;p67"/>
          <p:cNvSpPr txBox="1"/>
          <p:nvPr/>
        </p:nvSpPr>
        <p:spPr>
          <a:xfrm>
            <a:off x="2780700" y="4210650"/>
            <a:ext cx="140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Residual Block</a:t>
            </a:r>
            <a:endParaRPr sz="1300"/>
          </a:p>
        </p:txBody>
      </p:sp>
      <p:pic>
        <p:nvPicPr>
          <p:cNvPr id="934" name="Google Shape;93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354" y="2017560"/>
            <a:ext cx="398793" cy="2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922" y="4025219"/>
            <a:ext cx="131635" cy="10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329" y="4006272"/>
            <a:ext cx="131635" cy="10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8931" y="1366950"/>
            <a:ext cx="1408638" cy="20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4392" y="1976453"/>
            <a:ext cx="733264" cy="20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3" name="Google Shape;94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رو هم قرار گرفتن Residual Block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بطور متناوب سایز فیلترها دوبرابر و سایز عکس نصف میشود با stride = 2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لایه FC ندارد (بجز برای طبقه بندی)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4" name="Google Shape;944;p68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6" name="Google Shape;94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569624" y="1389059"/>
            <a:ext cx="2548717" cy="4141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68"/>
          <p:cNvCxnSpPr>
            <a:endCxn id="949" idx="1"/>
          </p:cNvCxnSpPr>
          <p:nvPr/>
        </p:nvCxnSpPr>
        <p:spPr>
          <a:xfrm flipH="1" rot="10800000">
            <a:off x="3383148" y="3344150"/>
            <a:ext cx="1897500" cy="6780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0" name="Google Shape;950;p68"/>
          <p:cNvCxnSpPr>
            <a:endCxn id="951" idx="1"/>
          </p:cNvCxnSpPr>
          <p:nvPr/>
        </p:nvCxnSpPr>
        <p:spPr>
          <a:xfrm flipH="1" rot="10800000">
            <a:off x="3261339" y="3651954"/>
            <a:ext cx="1924200" cy="693300"/>
          </a:xfrm>
          <a:prstGeom prst="straightConnector1">
            <a:avLst/>
          </a:prstGeom>
          <a:noFill/>
          <a:ln cap="flat" cmpd="sng" w="9525">
            <a:solidFill>
              <a:srgbClr val="32344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9" name="Google Shape;949;p68"/>
          <p:cNvSpPr txBox="1"/>
          <p:nvPr/>
        </p:nvSpPr>
        <p:spPr>
          <a:xfrm>
            <a:off x="5280648" y="3190250"/>
            <a:ext cx="180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128 فیلتر با stride 2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1" name="Google Shape;951;p68"/>
          <p:cNvSpPr txBox="1"/>
          <p:nvPr/>
        </p:nvSpPr>
        <p:spPr>
          <a:xfrm>
            <a:off x="5185539" y="3498054"/>
            <a:ext cx="18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64 فیلتر با stride 1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75" y="1565925"/>
            <a:ext cx="4495850" cy="23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ResNet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8" name="Google Shape;958;p69"/>
          <p:cNvSpPr txBox="1"/>
          <p:nvPr>
            <p:ph idx="1" type="body"/>
          </p:nvPr>
        </p:nvSpPr>
        <p:spPr>
          <a:xfrm>
            <a:off x="5264725" y="2086050"/>
            <a:ext cx="3615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انقلاب در عمق شبکه‌ها</a:t>
            </a:r>
            <a:endParaRPr/>
          </a:p>
          <a:p>
            <a:pPr indent="-2857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>
                <a:latin typeface="Rubik"/>
                <a:ea typeface="Rubik"/>
                <a:cs typeface="Rubik"/>
                <a:sym typeface="Rubik"/>
              </a:rPr>
              <a:t>رتبه‌اول در تسک‌های مختلف</a:t>
            </a:r>
            <a:endParaRPr/>
          </a:p>
          <a:p>
            <a:pPr indent="-146050" lvl="0" marL="514350" rtl="1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9" name="Google Shape;959;p69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1" name="Google Shape;96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Transfer Learning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7" name="Google Shape;967;p70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9" name="Google Shape;96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8325" y="1223891"/>
            <a:ext cx="4425772" cy="3314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4247" y="1285641"/>
            <a:ext cx="2568205" cy="325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Transfer Learning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77" name="Google Shape;977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8" name="Google Shape;97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1984" y="1284086"/>
            <a:ext cx="6734565" cy="3153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5" name="Google Shape;985;p72"/>
          <p:cNvSpPr txBox="1"/>
          <p:nvPr>
            <p:ph type="title"/>
          </p:nvPr>
        </p:nvSpPr>
        <p:spPr>
          <a:xfrm>
            <a:off x="311700" y="355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References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86" name="Google Shape;98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2"/>
          <p:cNvSpPr txBox="1"/>
          <p:nvPr/>
        </p:nvSpPr>
        <p:spPr>
          <a:xfrm>
            <a:off x="723900" y="1225600"/>
            <a:ext cx="810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Deep Learning Course, Dr. Soleimani 2023 - Sharif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ubik"/>
              <a:buChar char="●"/>
            </a:pPr>
            <a:r>
              <a:rPr i="0" lang="en-US" sz="1800" u="none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Understanding Deep Learning, 2023 - Book</a:t>
            </a:r>
            <a:endParaRPr i="0" sz="1800" u="none" cap="none" strike="noStrik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 sz="1800">
                <a:latin typeface="Rubik"/>
                <a:ea typeface="Rubik"/>
                <a:cs typeface="Rubik"/>
                <a:sym typeface="Rubik"/>
              </a:rPr>
              <a:t>CS231n: Deep Learning for Computer Vision - Stanford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چند وظیفه دیگر در بینایی ماشین</a:t>
            </a:r>
            <a:endParaRPr/>
          </a:p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0 Computer Vision Projects Ideas For Beginners - Shiksha Online" id="168" name="Google Shape;1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067" y="1565384"/>
            <a:ext cx="4089212" cy="21448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1565682" y="4125757"/>
            <a:ext cx="213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cap="none" strike="noStrik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Pose estimation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5363121" y="1323620"/>
            <a:ext cx="2821666" cy="2628336"/>
            <a:chOff x="5354146" y="1257582"/>
            <a:chExt cx="2821666" cy="2628336"/>
          </a:xfrm>
        </p:grpSpPr>
        <p:pic>
          <p:nvPicPr>
            <p:cNvPr id="171" name="Google Shape;17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54146" y="1257582"/>
              <a:ext cx="2821666" cy="2628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9"/>
            <p:cNvSpPr/>
            <p:nvPr/>
          </p:nvSpPr>
          <p:spPr>
            <a:xfrm>
              <a:off x="6045675" y="1306525"/>
              <a:ext cx="1662300" cy="307800"/>
            </a:xfrm>
            <a:prstGeom prst="rect">
              <a:avLst/>
            </a:prstGeom>
            <a:solidFill>
              <a:srgbClr val="FEF8E0"/>
            </a:solidFill>
            <a:ln cap="flat" cmpd="sng" w="9525">
              <a:solidFill>
                <a:srgbClr val="FEF8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3" name="Google Shape;173;p19"/>
          <p:cNvSpPr txBox="1"/>
          <p:nvPr/>
        </p:nvSpPr>
        <p:spPr>
          <a:xfrm>
            <a:off x="5708957" y="4125757"/>
            <a:ext cx="213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Generative Models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کامپیوتر چه می بیند؟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Computers See…. Computers, generally speaking through… | by  Gulumsereskiturk | Medium" id="181" name="Google Shape;1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188" y="1204977"/>
            <a:ext cx="7207624" cy="282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3401" y="4218969"/>
            <a:ext cx="3597198" cy="568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کامپیوتر چگونه رنگی می بیند؟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032" y="2571749"/>
            <a:ext cx="3159941" cy="222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7250" y="1089011"/>
            <a:ext cx="7197870" cy="14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b="1" lang="en-US" sz="3600">
                <a:latin typeface="Rubik"/>
                <a:ea typeface="Rubik"/>
                <a:cs typeface="Rubik"/>
                <a:sym typeface="Rubik"/>
              </a:rPr>
              <a:t>پردازش تصویر دیجیتال</a:t>
            </a:r>
            <a:endParaRPr b="1" sz="3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آستانه گذاری تصویر با روش اتسو - آکادمی آنلاین مهندسی پزشکی و هوش مصنوعی"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10386"/>
          <a:stretch/>
        </p:blipFill>
        <p:spPr>
          <a:xfrm>
            <a:off x="451300" y="1794325"/>
            <a:ext cx="4012551" cy="167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rehensive Guide to Edge Detection Algorithms - Analytics Vidhya" id="200" name="Google Shape;20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1213" y="1794327"/>
            <a:ext cx="3405525" cy="16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5842044" y="3709935"/>
            <a:ext cx="204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Edge Detection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1435631" y="3709935"/>
            <a:ext cx="204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Image Thresholding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